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sldIdLst>
    <p:sldId id="274" r:id="rId5"/>
    <p:sldId id="462" r:id="rId6"/>
    <p:sldId id="446" r:id="rId7"/>
    <p:sldId id="460" r:id="rId8"/>
    <p:sldId id="429" r:id="rId9"/>
    <p:sldId id="461" r:id="rId10"/>
    <p:sldId id="45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5A86"/>
    <a:srgbClr val="BDBDB8"/>
    <a:srgbClr val="C589DD"/>
    <a:srgbClr val="7F7F7F"/>
    <a:srgbClr val="D4A7E6"/>
    <a:srgbClr val="266B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249" autoAdjust="0"/>
  </p:normalViewPr>
  <p:slideViewPr>
    <p:cSldViewPr snapToGrid="0">
      <p:cViewPr varScale="1">
        <p:scale>
          <a:sx n="72" d="100"/>
          <a:sy n="72" d="100"/>
        </p:scale>
        <p:origin x="6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D1017D-4FB8-4BB9-B095-EE1C6E6F96E4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6BADF8-283D-48C2-89D4-A70C85B4B5FB}">
      <dgm:prSet phldrT="[Text]"/>
      <dgm:spPr>
        <a:solidFill>
          <a:srgbClr val="BDBDB8"/>
        </a:solidFill>
        <a:ln>
          <a:solidFill>
            <a:srgbClr val="BDBDB8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rPr>
            <a:t>Contract</a:t>
          </a:r>
        </a:p>
      </dgm:t>
    </dgm:pt>
    <dgm:pt modelId="{629BB291-80D9-433C-8EB6-475D81F6CFC4}" type="parTrans" cxnId="{E3A009AE-5FFC-430E-B2DF-ED01CEC3831F}">
      <dgm:prSet/>
      <dgm:spPr/>
      <dgm:t>
        <a:bodyPr/>
        <a:lstStyle/>
        <a:p>
          <a:endParaRPr lang="en-US">
            <a:latin typeface="Malgun Gothic" panose="020B0503020000020004" pitchFamily="34" charset="-127"/>
            <a:ea typeface="Malgun Gothic" panose="020B0503020000020004" pitchFamily="34" charset="-127"/>
          </a:endParaRPr>
        </a:p>
      </dgm:t>
    </dgm:pt>
    <dgm:pt modelId="{BE10EF2E-99B3-4817-A38C-047E614CD3CC}" type="sibTrans" cxnId="{E3A009AE-5FFC-430E-B2DF-ED01CEC3831F}">
      <dgm:prSet/>
      <dgm:spPr>
        <a:solidFill>
          <a:srgbClr val="2A5A86"/>
        </a:solidFill>
        <a:ln>
          <a:solidFill>
            <a:srgbClr val="2A5A86"/>
          </a:solidFill>
        </a:ln>
      </dgm:spPr>
      <dgm:t>
        <a:bodyPr/>
        <a:lstStyle/>
        <a:p>
          <a:endParaRPr lang="en-US">
            <a:latin typeface="Malgun Gothic" panose="020B0503020000020004" pitchFamily="34" charset="-127"/>
            <a:ea typeface="Malgun Gothic" panose="020B0503020000020004" pitchFamily="34" charset="-127"/>
          </a:endParaRPr>
        </a:p>
      </dgm:t>
    </dgm:pt>
    <dgm:pt modelId="{C4C90E6E-8C37-43E0-95F0-E8F25E2B0239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rPr>
            <a:t>37.5%</a:t>
          </a:r>
        </a:p>
      </dgm:t>
    </dgm:pt>
    <dgm:pt modelId="{1B355B24-0E5D-4A40-9285-306C71BCFFE2}" type="parTrans" cxnId="{F4473D5C-5466-4ED3-A9AE-60864A16B69C}">
      <dgm:prSet/>
      <dgm:spPr/>
      <dgm:t>
        <a:bodyPr/>
        <a:lstStyle/>
        <a:p>
          <a:endParaRPr lang="en-US">
            <a:latin typeface="Malgun Gothic" panose="020B0503020000020004" pitchFamily="34" charset="-127"/>
            <a:ea typeface="Malgun Gothic" panose="020B0503020000020004" pitchFamily="34" charset="-127"/>
          </a:endParaRPr>
        </a:p>
      </dgm:t>
    </dgm:pt>
    <dgm:pt modelId="{4D1EAC25-775C-4A2B-A29C-0580F7E09E80}" type="sibTrans" cxnId="{F4473D5C-5466-4ED3-A9AE-60864A16B69C}">
      <dgm:prSet/>
      <dgm:spPr/>
      <dgm:t>
        <a:bodyPr/>
        <a:lstStyle/>
        <a:p>
          <a:endParaRPr lang="en-US">
            <a:latin typeface="Malgun Gothic" panose="020B0503020000020004" pitchFamily="34" charset="-127"/>
            <a:ea typeface="Malgun Gothic" panose="020B0503020000020004" pitchFamily="34" charset="-127"/>
          </a:endParaRPr>
        </a:p>
      </dgm:t>
    </dgm:pt>
    <dgm:pt modelId="{2DC433FD-9FCC-4542-8D39-995709B9D728}">
      <dgm:prSet phldrT="[Text]"/>
      <dgm:spPr>
        <a:solidFill>
          <a:srgbClr val="BDBDB8"/>
        </a:solidFill>
        <a:ln>
          <a:solidFill>
            <a:srgbClr val="BDBDB8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rPr>
            <a:t>Tenure</a:t>
          </a:r>
        </a:p>
      </dgm:t>
    </dgm:pt>
    <dgm:pt modelId="{7EA40D81-91B5-44D7-A667-04A800490049}" type="parTrans" cxnId="{15D7436F-A8EE-4235-A8D3-0FAD4EFD6F0F}">
      <dgm:prSet/>
      <dgm:spPr/>
      <dgm:t>
        <a:bodyPr/>
        <a:lstStyle/>
        <a:p>
          <a:endParaRPr lang="en-US">
            <a:latin typeface="Malgun Gothic" panose="020B0503020000020004" pitchFamily="34" charset="-127"/>
            <a:ea typeface="Malgun Gothic" panose="020B0503020000020004" pitchFamily="34" charset="-127"/>
          </a:endParaRPr>
        </a:p>
      </dgm:t>
    </dgm:pt>
    <dgm:pt modelId="{0679D932-2A36-4EF4-9358-5A39142CDD2C}" type="sibTrans" cxnId="{15D7436F-A8EE-4235-A8D3-0FAD4EFD6F0F}">
      <dgm:prSet/>
      <dgm:spPr>
        <a:solidFill>
          <a:srgbClr val="2A5A86"/>
        </a:solidFill>
        <a:ln>
          <a:solidFill>
            <a:srgbClr val="2A5A86"/>
          </a:solidFill>
        </a:ln>
      </dgm:spPr>
      <dgm:t>
        <a:bodyPr/>
        <a:lstStyle/>
        <a:p>
          <a:endParaRPr lang="en-US">
            <a:latin typeface="Malgun Gothic" panose="020B0503020000020004" pitchFamily="34" charset="-127"/>
            <a:ea typeface="Malgun Gothic" panose="020B0503020000020004" pitchFamily="34" charset="-127"/>
          </a:endParaRPr>
        </a:p>
      </dgm:t>
    </dgm:pt>
    <dgm:pt modelId="{B84E37CA-20CE-4743-AF7F-944182FEBEC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rPr>
            <a:t>12.6%</a:t>
          </a:r>
        </a:p>
      </dgm:t>
    </dgm:pt>
    <dgm:pt modelId="{3C00F96F-DA98-4ADD-B740-E11B48EFC36E}" type="parTrans" cxnId="{5DC31900-BC3C-47B1-AD9D-046B3C40CE4C}">
      <dgm:prSet/>
      <dgm:spPr/>
      <dgm:t>
        <a:bodyPr/>
        <a:lstStyle/>
        <a:p>
          <a:endParaRPr lang="en-US">
            <a:latin typeface="Malgun Gothic" panose="020B0503020000020004" pitchFamily="34" charset="-127"/>
            <a:ea typeface="Malgun Gothic" panose="020B0503020000020004" pitchFamily="34" charset="-127"/>
          </a:endParaRPr>
        </a:p>
      </dgm:t>
    </dgm:pt>
    <dgm:pt modelId="{F7EB5B43-5E4E-47E7-80A4-120A6B6E0774}" type="sibTrans" cxnId="{5DC31900-BC3C-47B1-AD9D-046B3C40CE4C}">
      <dgm:prSet/>
      <dgm:spPr/>
      <dgm:t>
        <a:bodyPr/>
        <a:lstStyle/>
        <a:p>
          <a:endParaRPr lang="en-US">
            <a:latin typeface="Malgun Gothic" panose="020B0503020000020004" pitchFamily="34" charset="-127"/>
            <a:ea typeface="Malgun Gothic" panose="020B0503020000020004" pitchFamily="34" charset="-127"/>
          </a:endParaRPr>
        </a:p>
      </dgm:t>
    </dgm:pt>
    <dgm:pt modelId="{2AC641BF-D6A7-4043-8799-09778DC7DCD1}">
      <dgm:prSet phldrT="[Text]"/>
      <dgm:spPr>
        <a:solidFill>
          <a:srgbClr val="BDBDB8"/>
        </a:solidFill>
        <a:ln>
          <a:solidFill>
            <a:srgbClr val="BDBDB8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rPr>
            <a:t>Internet Service</a:t>
          </a:r>
        </a:p>
      </dgm:t>
    </dgm:pt>
    <dgm:pt modelId="{C65CA584-AB61-4762-99D4-E9F243FA1F61}" type="parTrans" cxnId="{D0ADC58B-6DDA-474A-A1E1-EA0168AA273A}">
      <dgm:prSet/>
      <dgm:spPr/>
      <dgm:t>
        <a:bodyPr/>
        <a:lstStyle/>
        <a:p>
          <a:endParaRPr lang="en-US">
            <a:latin typeface="Malgun Gothic" panose="020B0503020000020004" pitchFamily="34" charset="-127"/>
            <a:ea typeface="Malgun Gothic" panose="020B0503020000020004" pitchFamily="34" charset="-127"/>
          </a:endParaRPr>
        </a:p>
      </dgm:t>
    </dgm:pt>
    <dgm:pt modelId="{6C7371B2-4684-4083-9C85-CA3A27E6A381}" type="sibTrans" cxnId="{D0ADC58B-6DDA-474A-A1E1-EA0168AA273A}">
      <dgm:prSet/>
      <dgm:spPr>
        <a:solidFill>
          <a:srgbClr val="2A5A86"/>
        </a:solidFill>
        <a:ln>
          <a:solidFill>
            <a:srgbClr val="2A5A86"/>
          </a:solidFill>
        </a:ln>
      </dgm:spPr>
      <dgm:t>
        <a:bodyPr/>
        <a:lstStyle/>
        <a:p>
          <a:endParaRPr lang="en-US">
            <a:latin typeface="Malgun Gothic" panose="020B0503020000020004" pitchFamily="34" charset="-127"/>
            <a:ea typeface="Malgun Gothic" panose="020B0503020000020004" pitchFamily="34" charset="-127"/>
          </a:endParaRPr>
        </a:p>
      </dgm:t>
    </dgm:pt>
    <dgm:pt modelId="{402D1E7B-6CA8-4839-BCD0-E5B154E09830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rPr>
            <a:t>11.0%</a:t>
          </a:r>
        </a:p>
      </dgm:t>
    </dgm:pt>
    <dgm:pt modelId="{ED27D2C5-6B36-4346-9EEA-E4B36477FD83}" type="parTrans" cxnId="{6BF3948B-7B83-43B5-857E-59F9F2103353}">
      <dgm:prSet/>
      <dgm:spPr/>
      <dgm:t>
        <a:bodyPr/>
        <a:lstStyle/>
        <a:p>
          <a:endParaRPr lang="en-US">
            <a:latin typeface="Malgun Gothic" panose="020B0503020000020004" pitchFamily="34" charset="-127"/>
            <a:ea typeface="Malgun Gothic" panose="020B0503020000020004" pitchFamily="34" charset="-127"/>
          </a:endParaRPr>
        </a:p>
      </dgm:t>
    </dgm:pt>
    <dgm:pt modelId="{3146F440-44E9-4EAE-9675-A2D87F6A4982}" type="sibTrans" cxnId="{6BF3948B-7B83-43B5-857E-59F9F2103353}">
      <dgm:prSet/>
      <dgm:spPr/>
      <dgm:t>
        <a:bodyPr/>
        <a:lstStyle/>
        <a:p>
          <a:endParaRPr lang="en-US">
            <a:latin typeface="Malgun Gothic" panose="020B0503020000020004" pitchFamily="34" charset="-127"/>
            <a:ea typeface="Malgun Gothic" panose="020B0503020000020004" pitchFamily="34" charset="-127"/>
          </a:endParaRPr>
        </a:p>
      </dgm:t>
    </dgm:pt>
    <dgm:pt modelId="{C108B540-0214-4DFD-B3FA-20AE6CF0F470}">
      <dgm:prSet phldrT="[Text]"/>
      <dgm:spPr>
        <a:solidFill>
          <a:srgbClr val="BDBDB8"/>
        </a:solidFill>
        <a:ln>
          <a:solidFill>
            <a:srgbClr val="BDBDB8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rPr>
            <a:t>Monthly Charges</a:t>
          </a:r>
        </a:p>
      </dgm:t>
    </dgm:pt>
    <dgm:pt modelId="{900F078E-1D94-4CD6-98CB-0E5EE211B611}" type="parTrans" cxnId="{679B0AA9-02BA-4808-A570-279896EEF9ED}">
      <dgm:prSet/>
      <dgm:spPr/>
      <dgm:t>
        <a:bodyPr/>
        <a:lstStyle/>
        <a:p>
          <a:endParaRPr lang="en-US">
            <a:latin typeface="Malgun Gothic" panose="020B0503020000020004" pitchFamily="34" charset="-127"/>
            <a:ea typeface="Malgun Gothic" panose="020B0503020000020004" pitchFamily="34" charset="-127"/>
          </a:endParaRPr>
        </a:p>
      </dgm:t>
    </dgm:pt>
    <dgm:pt modelId="{84886206-E0A8-439A-A7F8-E5042F9F3439}" type="sibTrans" cxnId="{679B0AA9-02BA-4808-A570-279896EEF9ED}">
      <dgm:prSet/>
      <dgm:spPr>
        <a:solidFill>
          <a:srgbClr val="2A5A86"/>
        </a:solidFill>
        <a:ln>
          <a:solidFill>
            <a:srgbClr val="2A5A86"/>
          </a:solidFill>
        </a:ln>
      </dgm:spPr>
      <dgm:t>
        <a:bodyPr/>
        <a:lstStyle/>
        <a:p>
          <a:endParaRPr lang="en-US">
            <a:latin typeface="Malgun Gothic" panose="020B0503020000020004" pitchFamily="34" charset="-127"/>
            <a:ea typeface="Malgun Gothic" panose="020B0503020000020004" pitchFamily="34" charset="-127"/>
          </a:endParaRPr>
        </a:p>
      </dgm:t>
    </dgm:pt>
    <dgm:pt modelId="{C95EF319-169B-444C-B945-94625658A3A6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rPr>
            <a:t>6.1%</a:t>
          </a:r>
        </a:p>
      </dgm:t>
    </dgm:pt>
    <dgm:pt modelId="{1BA98275-EF20-4AB0-A954-BEC7BD8534F9}" type="parTrans" cxnId="{FFC55DC3-CB8E-4AB1-83AC-95A9E623B2FB}">
      <dgm:prSet/>
      <dgm:spPr/>
      <dgm:t>
        <a:bodyPr/>
        <a:lstStyle/>
        <a:p>
          <a:endParaRPr lang="en-US">
            <a:latin typeface="Malgun Gothic" panose="020B0503020000020004" pitchFamily="34" charset="-127"/>
            <a:ea typeface="Malgun Gothic" panose="020B0503020000020004" pitchFamily="34" charset="-127"/>
          </a:endParaRPr>
        </a:p>
      </dgm:t>
    </dgm:pt>
    <dgm:pt modelId="{79A72CED-A4F4-4497-BB66-314284E7DC49}" type="sibTrans" cxnId="{FFC55DC3-CB8E-4AB1-83AC-95A9E623B2FB}">
      <dgm:prSet/>
      <dgm:spPr/>
      <dgm:t>
        <a:bodyPr/>
        <a:lstStyle/>
        <a:p>
          <a:endParaRPr lang="en-US">
            <a:latin typeface="Malgun Gothic" panose="020B0503020000020004" pitchFamily="34" charset="-127"/>
            <a:ea typeface="Malgun Gothic" panose="020B0503020000020004" pitchFamily="34" charset="-127"/>
          </a:endParaRPr>
        </a:p>
      </dgm:t>
    </dgm:pt>
    <dgm:pt modelId="{B86B469C-336F-4FE2-AB91-A1E5D3660880}" type="pres">
      <dgm:prSet presAssocID="{90D1017D-4FB8-4BB9-B095-EE1C6E6F96E4}" presName="Name0" presStyleCnt="0">
        <dgm:presLayoutVars>
          <dgm:chMax/>
          <dgm:chPref/>
          <dgm:dir/>
          <dgm:animLvl val="lvl"/>
        </dgm:presLayoutVars>
      </dgm:prSet>
      <dgm:spPr/>
    </dgm:pt>
    <dgm:pt modelId="{68CC8FD7-DD0F-4630-ACAB-3886F2105F4F}" type="pres">
      <dgm:prSet presAssocID="{4B6BADF8-283D-48C2-89D4-A70C85B4B5FB}" presName="composite" presStyleCnt="0"/>
      <dgm:spPr/>
    </dgm:pt>
    <dgm:pt modelId="{3E25A780-3F2B-4C74-AF76-E87AF07E8F21}" type="pres">
      <dgm:prSet presAssocID="{4B6BADF8-283D-48C2-89D4-A70C85B4B5FB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A01A387F-48C4-4679-B18E-79CB63D11E6F}" type="pres">
      <dgm:prSet presAssocID="{4B6BADF8-283D-48C2-89D4-A70C85B4B5FB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062E7BC0-0F40-49CA-A544-1B8B555D33CD}" type="pres">
      <dgm:prSet presAssocID="{4B6BADF8-283D-48C2-89D4-A70C85B4B5FB}" presName="BalanceSpacing" presStyleCnt="0"/>
      <dgm:spPr/>
    </dgm:pt>
    <dgm:pt modelId="{4A4CA4AC-B7C5-4AA4-89B2-F0E8E35A650C}" type="pres">
      <dgm:prSet presAssocID="{4B6BADF8-283D-48C2-89D4-A70C85B4B5FB}" presName="BalanceSpacing1" presStyleCnt="0"/>
      <dgm:spPr/>
    </dgm:pt>
    <dgm:pt modelId="{F8A690FF-D7F2-4BA6-A634-7D5879096DCA}" type="pres">
      <dgm:prSet presAssocID="{BE10EF2E-99B3-4817-A38C-047E614CD3CC}" presName="Accent1Text" presStyleLbl="node1" presStyleIdx="1" presStyleCnt="8"/>
      <dgm:spPr/>
    </dgm:pt>
    <dgm:pt modelId="{F4C168AA-FF4F-49E9-A418-C2CBB8FFED10}" type="pres">
      <dgm:prSet presAssocID="{BE10EF2E-99B3-4817-A38C-047E614CD3CC}" presName="spaceBetweenRectangles" presStyleCnt="0"/>
      <dgm:spPr/>
    </dgm:pt>
    <dgm:pt modelId="{B5736B83-19AA-4159-8056-96DE1CD46B20}" type="pres">
      <dgm:prSet presAssocID="{2DC433FD-9FCC-4542-8D39-995709B9D728}" presName="composite" presStyleCnt="0"/>
      <dgm:spPr/>
    </dgm:pt>
    <dgm:pt modelId="{068CF824-167C-4F6B-8A58-60BD329EFD44}" type="pres">
      <dgm:prSet presAssocID="{2DC433FD-9FCC-4542-8D39-995709B9D728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A39EDE31-5A45-4401-BF97-3BEB137C665C}" type="pres">
      <dgm:prSet presAssocID="{2DC433FD-9FCC-4542-8D39-995709B9D728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88B8C4AD-3F44-45DB-ABA7-BD3DBBC6A7FA}" type="pres">
      <dgm:prSet presAssocID="{2DC433FD-9FCC-4542-8D39-995709B9D728}" presName="BalanceSpacing" presStyleCnt="0"/>
      <dgm:spPr/>
    </dgm:pt>
    <dgm:pt modelId="{FD331C6F-EF22-43B9-B1A4-061B2B6BA031}" type="pres">
      <dgm:prSet presAssocID="{2DC433FD-9FCC-4542-8D39-995709B9D728}" presName="BalanceSpacing1" presStyleCnt="0"/>
      <dgm:spPr/>
    </dgm:pt>
    <dgm:pt modelId="{61323127-75A7-4435-AF22-B4F6B15F433A}" type="pres">
      <dgm:prSet presAssocID="{0679D932-2A36-4EF4-9358-5A39142CDD2C}" presName="Accent1Text" presStyleLbl="node1" presStyleIdx="3" presStyleCnt="8"/>
      <dgm:spPr/>
    </dgm:pt>
    <dgm:pt modelId="{CF00B8CD-8F63-48A4-BA98-022C56B8C967}" type="pres">
      <dgm:prSet presAssocID="{0679D932-2A36-4EF4-9358-5A39142CDD2C}" presName="spaceBetweenRectangles" presStyleCnt="0"/>
      <dgm:spPr/>
    </dgm:pt>
    <dgm:pt modelId="{439040E7-B92D-4928-B40E-A7A04EC7C1DB}" type="pres">
      <dgm:prSet presAssocID="{2AC641BF-D6A7-4043-8799-09778DC7DCD1}" presName="composite" presStyleCnt="0"/>
      <dgm:spPr/>
    </dgm:pt>
    <dgm:pt modelId="{88AD0DFF-ACF5-42B4-8474-F5490CB2098C}" type="pres">
      <dgm:prSet presAssocID="{2AC641BF-D6A7-4043-8799-09778DC7DCD1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1AA863DB-9E25-4CFC-9D88-8363A473EAB7}" type="pres">
      <dgm:prSet presAssocID="{2AC641BF-D6A7-4043-8799-09778DC7DCD1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7D217B11-EC76-449D-8BF0-625864F5BE79}" type="pres">
      <dgm:prSet presAssocID="{2AC641BF-D6A7-4043-8799-09778DC7DCD1}" presName="BalanceSpacing" presStyleCnt="0"/>
      <dgm:spPr/>
    </dgm:pt>
    <dgm:pt modelId="{C05694AD-9712-4BD9-B59D-87762B5CF624}" type="pres">
      <dgm:prSet presAssocID="{2AC641BF-D6A7-4043-8799-09778DC7DCD1}" presName="BalanceSpacing1" presStyleCnt="0"/>
      <dgm:spPr/>
    </dgm:pt>
    <dgm:pt modelId="{B828038F-F764-4E71-A4E0-7B1F88208A19}" type="pres">
      <dgm:prSet presAssocID="{6C7371B2-4684-4083-9C85-CA3A27E6A381}" presName="Accent1Text" presStyleLbl="node1" presStyleIdx="5" presStyleCnt="8"/>
      <dgm:spPr/>
    </dgm:pt>
    <dgm:pt modelId="{DACF6007-7D14-45DB-B83E-897E933CDAAC}" type="pres">
      <dgm:prSet presAssocID="{6C7371B2-4684-4083-9C85-CA3A27E6A381}" presName="spaceBetweenRectangles" presStyleCnt="0"/>
      <dgm:spPr/>
    </dgm:pt>
    <dgm:pt modelId="{FC776758-D3F2-427E-9246-BFDF8564330F}" type="pres">
      <dgm:prSet presAssocID="{C108B540-0214-4DFD-B3FA-20AE6CF0F470}" presName="composite" presStyleCnt="0"/>
      <dgm:spPr/>
    </dgm:pt>
    <dgm:pt modelId="{D5E36234-CC8C-499F-AE28-1F1D5D87740B}" type="pres">
      <dgm:prSet presAssocID="{C108B540-0214-4DFD-B3FA-20AE6CF0F470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09879CD7-7128-4770-8DD5-2FDBD1B84E42}" type="pres">
      <dgm:prSet presAssocID="{C108B540-0214-4DFD-B3FA-20AE6CF0F470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FF776687-CF40-4585-802C-C3E412DD1F4A}" type="pres">
      <dgm:prSet presAssocID="{C108B540-0214-4DFD-B3FA-20AE6CF0F470}" presName="BalanceSpacing" presStyleCnt="0"/>
      <dgm:spPr/>
    </dgm:pt>
    <dgm:pt modelId="{9A3C83C1-2B36-45D5-BD91-3F8383ED23FF}" type="pres">
      <dgm:prSet presAssocID="{C108B540-0214-4DFD-B3FA-20AE6CF0F470}" presName="BalanceSpacing1" presStyleCnt="0"/>
      <dgm:spPr/>
    </dgm:pt>
    <dgm:pt modelId="{4310AE8E-AEF3-411E-9848-2249245B0F3E}" type="pres">
      <dgm:prSet presAssocID="{84886206-E0A8-439A-A7F8-E5042F9F3439}" presName="Accent1Text" presStyleLbl="node1" presStyleIdx="7" presStyleCnt="8"/>
      <dgm:spPr/>
    </dgm:pt>
  </dgm:ptLst>
  <dgm:cxnLst>
    <dgm:cxn modelId="{5DC31900-BC3C-47B1-AD9D-046B3C40CE4C}" srcId="{2DC433FD-9FCC-4542-8D39-995709B9D728}" destId="{B84E37CA-20CE-4743-AF7F-944182FEBEC5}" srcOrd="0" destOrd="0" parTransId="{3C00F96F-DA98-4ADD-B740-E11B48EFC36E}" sibTransId="{F7EB5B43-5E4E-47E7-80A4-120A6B6E0774}"/>
    <dgm:cxn modelId="{D67CB906-841E-4219-94B1-804038133C31}" type="presOf" srcId="{C95EF319-169B-444C-B945-94625658A3A6}" destId="{09879CD7-7128-4770-8DD5-2FDBD1B84E42}" srcOrd="0" destOrd="0" presId="urn:microsoft.com/office/officeart/2008/layout/AlternatingHexagons"/>
    <dgm:cxn modelId="{99A3341A-77C3-424F-9DA7-2DB95841DC43}" type="presOf" srcId="{C108B540-0214-4DFD-B3FA-20AE6CF0F470}" destId="{D5E36234-CC8C-499F-AE28-1F1D5D87740B}" srcOrd="0" destOrd="0" presId="urn:microsoft.com/office/officeart/2008/layout/AlternatingHexagons"/>
    <dgm:cxn modelId="{F4473D5C-5466-4ED3-A9AE-60864A16B69C}" srcId="{4B6BADF8-283D-48C2-89D4-A70C85B4B5FB}" destId="{C4C90E6E-8C37-43E0-95F0-E8F25E2B0239}" srcOrd="0" destOrd="0" parTransId="{1B355B24-0E5D-4A40-9285-306C71BCFFE2}" sibTransId="{4D1EAC25-775C-4A2B-A29C-0580F7E09E80}"/>
    <dgm:cxn modelId="{06A80465-074E-47E9-83F9-A9445731D637}" type="presOf" srcId="{6C7371B2-4684-4083-9C85-CA3A27E6A381}" destId="{B828038F-F764-4E71-A4E0-7B1F88208A19}" srcOrd="0" destOrd="0" presId="urn:microsoft.com/office/officeart/2008/layout/AlternatingHexagons"/>
    <dgm:cxn modelId="{15D7436F-A8EE-4235-A8D3-0FAD4EFD6F0F}" srcId="{90D1017D-4FB8-4BB9-B095-EE1C6E6F96E4}" destId="{2DC433FD-9FCC-4542-8D39-995709B9D728}" srcOrd="1" destOrd="0" parTransId="{7EA40D81-91B5-44D7-A667-04A800490049}" sibTransId="{0679D932-2A36-4EF4-9358-5A39142CDD2C}"/>
    <dgm:cxn modelId="{27179450-6A6B-41A9-A403-0CDD1D2FC279}" type="presOf" srcId="{4B6BADF8-283D-48C2-89D4-A70C85B4B5FB}" destId="{3E25A780-3F2B-4C74-AF76-E87AF07E8F21}" srcOrd="0" destOrd="0" presId="urn:microsoft.com/office/officeart/2008/layout/AlternatingHexagons"/>
    <dgm:cxn modelId="{1D405B74-AC8D-4667-93CE-E94F6F71AEC2}" type="presOf" srcId="{BE10EF2E-99B3-4817-A38C-047E614CD3CC}" destId="{F8A690FF-D7F2-4BA6-A634-7D5879096DCA}" srcOrd="0" destOrd="0" presId="urn:microsoft.com/office/officeart/2008/layout/AlternatingHexagons"/>
    <dgm:cxn modelId="{6BF3948B-7B83-43B5-857E-59F9F2103353}" srcId="{2AC641BF-D6A7-4043-8799-09778DC7DCD1}" destId="{402D1E7B-6CA8-4839-BCD0-E5B154E09830}" srcOrd="0" destOrd="0" parTransId="{ED27D2C5-6B36-4346-9EEA-E4B36477FD83}" sibTransId="{3146F440-44E9-4EAE-9675-A2D87F6A4982}"/>
    <dgm:cxn modelId="{D0ADC58B-6DDA-474A-A1E1-EA0168AA273A}" srcId="{90D1017D-4FB8-4BB9-B095-EE1C6E6F96E4}" destId="{2AC641BF-D6A7-4043-8799-09778DC7DCD1}" srcOrd="2" destOrd="0" parTransId="{C65CA584-AB61-4762-99D4-E9F243FA1F61}" sibTransId="{6C7371B2-4684-4083-9C85-CA3A27E6A381}"/>
    <dgm:cxn modelId="{DA00E291-0E96-499B-9AA4-860F5F8D8D93}" type="presOf" srcId="{84886206-E0A8-439A-A7F8-E5042F9F3439}" destId="{4310AE8E-AEF3-411E-9848-2249245B0F3E}" srcOrd="0" destOrd="0" presId="urn:microsoft.com/office/officeart/2008/layout/AlternatingHexagons"/>
    <dgm:cxn modelId="{A94FFB98-909D-4B7A-8011-74C90BC11BB2}" type="presOf" srcId="{402D1E7B-6CA8-4839-BCD0-E5B154E09830}" destId="{1AA863DB-9E25-4CFC-9D88-8363A473EAB7}" srcOrd="0" destOrd="0" presId="urn:microsoft.com/office/officeart/2008/layout/AlternatingHexagons"/>
    <dgm:cxn modelId="{679B0AA9-02BA-4808-A570-279896EEF9ED}" srcId="{90D1017D-4FB8-4BB9-B095-EE1C6E6F96E4}" destId="{C108B540-0214-4DFD-B3FA-20AE6CF0F470}" srcOrd="3" destOrd="0" parTransId="{900F078E-1D94-4CD6-98CB-0E5EE211B611}" sibTransId="{84886206-E0A8-439A-A7F8-E5042F9F3439}"/>
    <dgm:cxn modelId="{E3A009AE-5FFC-430E-B2DF-ED01CEC3831F}" srcId="{90D1017D-4FB8-4BB9-B095-EE1C6E6F96E4}" destId="{4B6BADF8-283D-48C2-89D4-A70C85B4B5FB}" srcOrd="0" destOrd="0" parTransId="{629BB291-80D9-433C-8EB6-475D81F6CFC4}" sibTransId="{BE10EF2E-99B3-4817-A38C-047E614CD3CC}"/>
    <dgm:cxn modelId="{1618B7AF-32E3-496A-9E8C-CC5CF972A27D}" type="presOf" srcId="{B84E37CA-20CE-4743-AF7F-944182FEBEC5}" destId="{A39EDE31-5A45-4401-BF97-3BEB137C665C}" srcOrd="0" destOrd="0" presId="urn:microsoft.com/office/officeart/2008/layout/AlternatingHexagons"/>
    <dgm:cxn modelId="{5A379EB9-9FB8-40C5-B4E2-3C551F840CE5}" type="presOf" srcId="{C4C90E6E-8C37-43E0-95F0-E8F25E2B0239}" destId="{A01A387F-48C4-4679-B18E-79CB63D11E6F}" srcOrd="0" destOrd="0" presId="urn:microsoft.com/office/officeart/2008/layout/AlternatingHexagons"/>
    <dgm:cxn modelId="{973BECBC-4C71-4C45-9D65-399A639B98C4}" type="presOf" srcId="{90D1017D-4FB8-4BB9-B095-EE1C6E6F96E4}" destId="{B86B469C-336F-4FE2-AB91-A1E5D3660880}" srcOrd="0" destOrd="0" presId="urn:microsoft.com/office/officeart/2008/layout/AlternatingHexagons"/>
    <dgm:cxn modelId="{FFC55DC3-CB8E-4AB1-83AC-95A9E623B2FB}" srcId="{C108B540-0214-4DFD-B3FA-20AE6CF0F470}" destId="{C95EF319-169B-444C-B945-94625658A3A6}" srcOrd="0" destOrd="0" parTransId="{1BA98275-EF20-4AB0-A954-BEC7BD8534F9}" sibTransId="{79A72CED-A4F4-4497-BB66-314284E7DC49}"/>
    <dgm:cxn modelId="{4BFEFFDB-31F2-4292-B1C9-AAB6D7ACA327}" type="presOf" srcId="{2AC641BF-D6A7-4043-8799-09778DC7DCD1}" destId="{88AD0DFF-ACF5-42B4-8474-F5490CB2098C}" srcOrd="0" destOrd="0" presId="urn:microsoft.com/office/officeart/2008/layout/AlternatingHexagons"/>
    <dgm:cxn modelId="{CB22EFE4-BCF6-48FB-B2C1-152653DC513B}" type="presOf" srcId="{2DC433FD-9FCC-4542-8D39-995709B9D728}" destId="{068CF824-167C-4F6B-8A58-60BD329EFD44}" srcOrd="0" destOrd="0" presId="urn:microsoft.com/office/officeart/2008/layout/AlternatingHexagons"/>
    <dgm:cxn modelId="{8D66E7F0-53A4-472D-9192-D2E2B444F971}" type="presOf" srcId="{0679D932-2A36-4EF4-9358-5A39142CDD2C}" destId="{61323127-75A7-4435-AF22-B4F6B15F433A}" srcOrd="0" destOrd="0" presId="urn:microsoft.com/office/officeart/2008/layout/AlternatingHexagons"/>
    <dgm:cxn modelId="{B958741F-F6A5-46C7-A248-B6145EB1EE36}" type="presParOf" srcId="{B86B469C-336F-4FE2-AB91-A1E5D3660880}" destId="{68CC8FD7-DD0F-4630-ACAB-3886F2105F4F}" srcOrd="0" destOrd="0" presId="urn:microsoft.com/office/officeart/2008/layout/AlternatingHexagons"/>
    <dgm:cxn modelId="{8BFFB6CE-21D7-4F3D-A13F-B6C001E7A7B6}" type="presParOf" srcId="{68CC8FD7-DD0F-4630-ACAB-3886F2105F4F}" destId="{3E25A780-3F2B-4C74-AF76-E87AF07E8F21}" srcOrd="0" destOrd="0" presId="urn:microsoft.com/office/officeart/2008/layout/AlternatingHexagons"/>
    <dgm:cxn modelId="{51743933-BC0A-4BD0-AB94-D440F82F682C}" type="presParOf" srcId="{68CC8FD7-DD0F-4630-ACAB-3886F2105F4F}" destId="{A01A387F-48C4-4679-B18E-79CB63D11E6F}" srcOrd="1" destOrd="0" presId="urn:microsoft.com/office/officeart/2008/layout/AlternatingHexagons"/>
    <dgm:cxn modelId="{B7AEDC4D-7835-4B6F-AACD-FF1D3C868FB6}" type="presParOf" srcId="{68CC8FD7-DD0F-4630-ACAB-3886F2105F4F}" destId="{062E7BC0-0F40-49CA-A544-1B8B555D33CD}" srcOrd="2" destOrd="0" presId="urn:microsoft.com/office/officeart/2008/layout/AlternatingHexagons"/>
    <dgm:cxn modelId="{16D62378-2DC7-4585-A2DC-CA66B8AEA5A2}" type="presParOf" srcId="{68CC8FD7-DD0F-4630-ACAB-3886F2105F4F}" destId="{4A4CA4AC-B7C5-4AA4-89B2-F0E8E35A650C}" srcOrd="3" destOrd="0" presId="urn:microsoft.com/office/officeart/2008/layout/AlternatingHexagons"/>
    <dgm:cxn modelId="{E67C71DC-0075-4F95-AAE3-1334CC2C044B}" type="presParOf" srcId="{68CC8FD7-DD0F-4630-ACAB-3886F2105F4F}" destId="{F8A690FF-D7F2-4BA6-A634-7D5879096DCA}" srcOrd="4" destOrd="0" presId="urn:microsoft.com/office/officeart/2008/layout/AlternatingHexagons"/>
    <dgm:cxn modelId="{5B9D55DC-9AF6-48E4-A82C-EFD19EEF8E21}" type="presParOf" srcId="{B86B469C-336F-4FE2-AB91-A1E5D3660880}" destId="{F4C168AA-FF4F-49E9-A418-C2CBB8FFED10}" srcOrd="1" destOrd="0" presId="urn:microsoft.com/office/officeart/2008/layout/AlternatingHexagons"/>
    <dgm:cxn modelId="{7218FB84-C345-4E4D-8264-E54641AE6C8E}" type="presParOf" srcId="{B86B469C-336F-4FE2-AB91-A1E5D3660880}" destId="{B5736B83-19AA-4159-8056-96DE1CD46B20}" srcOrd="2" destOrd="0" presId="urn:microsoft.com/office/officeart/2008/layout/AlternatingHexagons"/>
    <dgm:cxn modelId="{CD8F5DF8-BE59-45E2-86AE-7DA6E79DA253}" type="presParOf" srcId="{B5736B83-19AA-4159-8056-96DE1CD46B20}" destId="{068CF824-167C-4F6B-8A58-60BD329EFD44}" srcOrd="0" destOrd="0" presId="urn:microsoft.com/office/officeart/2008/layout/AlternatingHexagons"/>
    <dgm:cxn modelId="{C4FD190C-D4C0-42BF-A232-33FF5E8A3455}" type="presParOf" srcId="{B5736B83-19AA-4159-8056-96DE1CD46B20}" destId="{A39EDE31-5A45-4401-BF97-3BEB137C665C}" srcOrd="1" destOrd="0" presId="urn:microsoft.com/office/officeart/2008/layout/AlternatingHexagons"/>
    <dgm:cxn modelId="{840121AA-53A7-403D-A8B5-4A95EB1F7457}" type="presParOf" srcId="{B5736B83-19AA-4159-8056-96DE1CD46B20}" destId="{88B8C4AD-3F44-45DB-ABA7-BD3DBBC6A7FA}" srcOrd="2" destOrd="0" presId="urn:microsoft.com/office/officeart/2008/layout/AlternatingHexagons"/>
    <dgm:cxn modelId="{AFDA90DC-6FE7-43A4-858E-001C2F2E1C9C}" type="presParOf" srcId="{B5736B83-19AA-4159-8056-96DE1CD46B20}" destId="{FD331C6F-EF22-43B9-B1A4-061B2B6BA031}" srcOrd="3" destOrd="0" presId="urn:microsoft.com/office/officeart/2008/layout/AlternatingHexagons"/>
    <dgm:cxn modelId="{6EBD1967-0838-4CB0-9A25-AA8900E5D103}" type="presParOf" srcId="{B5736B83-19AA-4159-8056-96DE1CD46B20}" destId="{61323127-75A7-4435-AF22-B4F6B15F433A}" srcOrd="4" destOrd="0" presId="urn:microsoft.com/office/officeart/2008/layout/AlternatingHexagons"/>
    <dgm:cxn modelId="{44EC4D6F-5A75-465E-8614-733C2D11B846}" type="presParOf" srcId="{B86B469C-336F-4FE2-AB91-A1E5D3660880}" destId="{CF00B8CD-8F63-48A4-BA98-022C56B8C967}" srcOrd="3" destOrd="0" presId="urn:microsoft.com/office/officeart/2008/layout/AlternatingHexagons"/>
    <dgm:cxn modelId="{0750EE0C-551F-434C-907D-C562AF9F44DA}" type="presParOf" srcId="{B86B469C-336F-4FE2-AB91-A1E5D3660880}" destId="{439040E7-B92D-4928-B40E-A7A04EC7C1DB}" srcOrd="4" destOrd="0" presId="urn:microsoft.com/office/officeart/2008/layout/AlternatingHexagons"/>
    <dgm:cxn modelId="{CA4A58FD-0242-48F2-84F2-6FD47FAB47D9}" type="presParOf" srcId="{439040E7-B92D-4928-B40E-A7A04EC7C1DB}" destId="{88AD0DFF-ACF5-42B4-8474-F5490CB2098C}" srcOrd="0" destOrd="0" presId="urn:microsoft.com/office/officeart/2008/layout/AlternatingHexagons"/>
    <dgm:cxn modelId="{7992C00C-090B-4CBA-9631-41C4E68B84C8}" type="presParOf" srcId="{439040E7-B92D-4928-B40E-A7A04EC7C1DB}" destId="{1AA863DB-9E25-4CFC-9D88-8363A473EAB7}" srcOrd="1" destOrd="0" presId="urn:microsoft.com/office/officeart/2008/layout/AlternatingHexagons"/>
    <dgm:cxn modelId="{5D10B52F-81DE-44E8-B784-2F2E67E0F5EF}" type="presParOf" srcId="{439040E7-B92D-4928-B40E-A7A04EC7C1DB}" destId="{7D217B11-EC76-449D-8BF0-625864F5BE79}" srcOrd="2" destOrd="0" presId="urn:microsoft.com/office/officeart/2008/layout/AlternatingHexagons"/>
    <dgm:cxn modelId="{B9523CCC-6DEE-44F5-816D-BDEF473A4277}" type="presParOf" srcId="{439040E7-B92D-4928-B40E-A7A04EC7C1DB}" destId="{C05694AD-9712-4BD9-B59D-87762B5CF624}" srcOrd="3" destOrd="0" presId="urn:microsoft.com/office/officeart/2008/layout/AlternatingHexagons"/>
    <dgm:cxn modelId="{75B15C9F-CC38-4A0A-AAB1-F74AA7278292}" type="presParOf" srcId="{439040E7-B92D-4928-B40E-A7A04EC7C1DB}" destId="{B828038F-F764-4E71-A4E0-7B1F88208A19}" srcOrd="4" destOrd="0" presId="urn:microsoft.com/office/officeart/2008/layout/AlternatingHexagons"/>
    <dgm:cxn modelId="{33AF4AF4-EF99-40D3-98EF-C5BCE63E28E3}" type="presParOf" srcId="{B86B469C-336F-4FE2-AB91-A1E5D3660880}" destId="{DACF6007-7D14-45DB-B83E-897E933CDAAC}" srcOrd="5" destOrd="0" presId="urn:microsoft.com/office/officeart/2008/layout/AlternatingHexagons"/>
    <dgm:cxn modelId="{7401ACC6-AC5B-4D65-B927-DCD1FFFF7526}" type="presParOf" srcId="{B86B469C-336F-4FE2-AB91-A1E5D3660880}" destId="{FC776758-D3F2-427E-9246-BFDF8564330F}" srcOrd="6" destOrd="0" presId="urn:microsoft.com/office/officeart/2008/layout/AlternatingHexagons"/>
    <dgm:cxn modelId="{16494005-6C19-43C0-9B85-EF25E6A7F3AE}" type="presParOf" srcId="{FC776758-D3F2-427E-9246-BFDF8564330F}" destId="{D5E36234-CC8C-499F-AE28-1F1D5D87740B}" srcOrd="0" destOrd="0" presId="urn:microsoft.com/office/officeart/2008/layout/AlternatingHexagons"/>
    <dgm:cxn modelId="{D580F12C-9121-4AEF-8B49-478E2C94F73E}" type="presParOf" srcId="{FC776758-D3F2-427E-9246-BFDF8564330F}" destId="{09879CD7-7128-4770-8DD5-2FDBD1B84E42}" srcOrd="1" destOrd="0" presId="urn:microsoft.com/office/officeart/2008/layout/AlternatingHexagons"/>
    <dgm:cxn modelId="{54957912-E20D-45F3-8FC0-F8C1DE6D5475}" type="presParOf" srcId="{FC776758-D3F2-427E-9246-BFDF8564330F}" destId="{FF776687-CF40-4585-802C-C3E412DD1F4A}" srcOrd="2" destOrd="0" presId="urn:microsoft.com/office/officeart/2008/layout/AlternatingHexagons"/>
    <dgm:cxn modelId="{81B33C47-86F0-4F4F-A50D-0B2C06B89E63}" type="presParOf" srcId="{FC776758-D3F2-427E-9246-BFDF8564330F}" destId="{9A3C83C1-2B36-45D5-BD91-3F8383ED23FF}" srcOrd="3" destOrd="0" presId="urn:microsoft.com/office/officeart/2008/layout/AlternatingHexagons"/>
    <dgm:cxn modelId="{B3CB0A0E-3A77-4C5F-A2AE-5B6DDD97D827}" type="presParOf" srcId="{FC776758-D3F2-427E-9246-BFDF8564330F}" destId="{4310AE8E-AEF3-411E-9848-2249245B0F3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5A780-3F2B-4C74-AF76-E87AF07E8F21}">
      <dsp:nvSpPr>
        <dsp:cNvPr id="0" name=""/>
        <dsp:cNvSpPr/>
      </dsp:nvSpPr>
      <dsp:spPr>
        <a:xfrm rot="5400000">
          <a:off x="3021431" y="105249"/>
          <a:ext cx="1586968" cy="1380662"/>
        </a:xfrm>
        <a:prstGeom prst="hexagon">
          <a:avLst>
            <a:gd name="adj" fmla="val 25000"/>
            <a:gd name="vf" fmla="val 115470"/>
          </a:avLst>
        </a:prstGeom>
        <a:solidFill>
          <a:srgbClr val="BDBDB8"/>
        </a:solidFill>
        <a:ln w="12700" cap="flat" cmpd="sng" algn="ctr">
          <a:solidFill>
            <a:srgbClr val="BDBDB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rPr>
            <a:t>Contract</a:t>
          </a:r>
        </a:p>
      </dsp:txBody>
      <dsp:txXfrm rot="-5400000">
        <a:off x="3339737" y="249400"/>
        <a:ext cx="950356" cy="1092363"/>
      </dsp:txXfrm>
    </dsp:sp>
    <dsp:sp modelId="{A01A387F-48C4-4679-B18E-79CB63D11E6F}">
      <dsp:nvSpPr>
        <dsp:cNvPr id="0" name=""/>
        <dsp:cNvSpPr/>
      </dsp:nvSpPr>
      <dsp:spPr>
        <a:xfrm>
          <a:off x="4547143" y="319489"/>
          <a:ext cx="1771056" cy="952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rPr>
            <a:t>37.5%</a:t>
          </a:r>
        </a:p>
      </dsp:txBody>
      <dsp:txXfrm>
        <a:off x="4547143" y="319489"/>
        <a:ext cx="1771056" cy="952181"/>
      </dsp:txXfrm>
    </dsp:sp>
    <dsp:sp modelId="{F8A690FF-D7F2-4BA6-A634-7D5879096DCA}">
      <dsp:nvSpPr>
        <dsp:cNvPr id="0" name=""/>
        <dsp:cNvSpPr/>
      </dsp:nvSpPr>
      <dsp:spPr>
        <a:xfrm rot="5400000">
          <a:off x="1530316" y="105249"/>
          <a:ext cx="1586968" cy="1380662"/>
        </a:xfrm>
        <a:prstGeom prst="hexagon">
          <a:avLst>
            <a:gd name="adj" fmla="val 25000"/>
            <a:gd name="vf" fmla="val 115470"/>
          </a:avLst>
        </a:prstGeom>
        <a:solidFill>
          <a:srgbClr val="2A5A86"/>
        </a:solidFill>
        <a:ln w="12700" cap="flat" cmpd="sng" algn="ctr">
          <a:solidFill>
            <a:srgbClr val="2A5A8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latin typeface="Malgun Gothic" panose="020B0503020000020004" pitchFamily="34" charset="-127"/>
            <a:ea typeface="Malgun Gothic" panose="020B0503020000020004" pitchFamily="34" charset="-127"/>
          </a:endParaRPr>
        </a:p>
      </dsp:txBody>
      <dsp:txXfrm rot="-5400000">
        <a:off x="1848622" y="249400"/>
        <a:ext cx="950356" cy="1092363"/>
      </dsp:txXfrm>
    </dsp:sp>
    <dsp:sp modelId="{068CF824-167C-4F6B-8A58-60BD329EFD44}">
      <dsp:nvSpPr>
        <dsp:cNvPr id="0" name=""/>
        <dsp:cNvSpPr/>
      </dsp:nvSpPr>
      <dsp:spPr>
        <a:xfrm rot="5400000">
          <a:off x="2273017" y="1452267"/>
          <a:ext cx="1586968" cy="1380662"/>
        </a:xfrm>
        <a:prstGeom prst="hexagon">
          <a:avLst>
            <a:gd name="adj" fmla="val 25000"/>
            <a:gd name="vf" fmla="val 115470"/>
          </a:avLst>
        </a:prstGeom>
        <a:solidFill>
          <a:srgbClr val="BDBDB8"/>
        </a:solidFill>
        <a:ln w="12700" cap="flat" cmpd="sng" algn="ctr">
          <a:solidFill>
            <a:srgbClr val="BDBDB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rPr>
            <a:t>Tenure</a:t>
          </a:r>
        </a:p>
      </dsp:txBody>
      <dsp:txXfrm rot="-5400000">
        <a:off x="2591323" y="1596418"/>
        <a:ext cx="950356" cy="1092363"/>
      </dsp:txXfrm>
    </dsp:sp>
    <dsp:sp modelId="{A39EDE31-5A45-4401-BF97-3BEB137C665C}">
      <dsp:nvSpPr>
        <dsp:cNvPr id="0" name=""/>
        <dsp:cNvSpPr/>
      </dsp:nvSpPr>
      <dsp:spPr>
        <a:xfrm>
          <a:off x="605113" y="1666508"/>
          <a:ext cx="1713925" cy="952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rPr>
            <a:t>12.6%</a:t>
          </a:r>
        </a:p>
      </dsp:txBody>
      <dsp:txXfrm>
        <a:off x="605113" y="1666508"/>
        <a:ext cx="1713925" cy="952181"/>
      </dsp:txXfrm>
    </dsp:sp>
    <dsp:sp modelId="{61323127-75A7-4435-AF22-B4F6B15F433A}">
      <dsp:nvSpPr>
        <dsp:cNvPr id="0" name=""/>
        <dsp:cNvSpPr/>
      </dsp:nvSpPr>
      <dsp:spPr>
        <a:xfrm rot="5400000">
          <a:off x="3764133" y="1452267"/>
          <a:ext cx="1586968" cy="1380662"/>
        </a:xfrm>
        <a:prstGeom prst="hexagon">
          <a:avLst>
            <a:gd name="adj" fmla="val 25000"/>
            <a:gd name="vf" fmla="val 115470"/>
          </a:avLst>
        </a:prstGeom>
        <a:solidFill>
          <a:srgbClr val="2A5A86"/>
        </a:solidFill>
        <a:ln w="12700" cap="flat" cmpd="sng" algn="ctr">
          <a:solidFill>
            <a:srgbClr val="2A5A8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latin typeface="Malgun Gothic" panose="020B0503020000020004" pitchFamily="34" charset="-127"/>
            <a:ea typeface="Malgun Gothic" panose="020B0503020000020004" pitchFamily="34" charset="-127"/>
          </a:endParaRPr>
        </a:p>
      </dsp:txBody>
      <dsp:txXfrm rot="-5400000">
        <a:off x="4082439" y="1596418"/>
        <a:ext cx="950356" cy="1092363"/>
      </dsp:txXfrm>
    </dsp:sp>
    <dsp:sp modelId="{88AD0DFF-ACF5-42B4-8474-F5490CB2098C}">
      <dsp:nvSpPr>
        <dsp:cNvPr id="0" name=""/>
        <dsp:cNvSpPr/>
      </dsp:nvSpPr>
      <dsp:spPr>
        <a:xfrm rot="5400000">
          <a:off x="3021431" y="2799286"/>
          <a:ext cx="1586968" cy="1380662"/>
        </a:xfrm>
        <a:prstGeom prst="hexagon">
          <a:avLst>
            <a:gd name="adj" fmla="val 25000"/>
            <a:gd name="vf" fmla="val 115470"/>
          </a:avLst>
        </a:prstGeom>
        <a:solidFill>
          <a:srgbClr val="BDBDB8"/>
        </a:solidFill>
        <a:ln w="12700" cap="flat" cmpd="sng" algn="ctr">
          <a:solidFill>
            <a:srgbClr val="BDBDB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rPr>
            <a:t>Internet Service</a:t>
          </a:r>
        </a:p>
      </dsp:txBody>
      <dsp:txXfrm rot="-5400000">
        <a:off x="3339737" y="2943437"/>
        <a:ext cx="950356" cy="1092363"/>
      </dsp:txXfrm>
    </dsp:sp>
    <dsp:sp modelId="{1AA863DB-9E25-4CFC-9D88-8363A473EAB7}">
      <dsp:nvSpPr>
        <dsp:cNvPr id="0" name=""/>
        <dsp:cNvSpPr/>
      </dsp:nvSpPr>
      <dsp:spPr>
        <a:xfrm>
          <a:off x="4547143" y="3013527"/>
          <a:ext cx="1771056" cy="952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rPr>
            <a:t>11.0%</a:t>
          </a:r>
        </a:p>
      </dsp:txBody>
      <dsp:txXfrm>
        <a:off x="4547143" y="3013527"/>
        <a:ext cx="1771056" cy="952181"/>
      </dsp:txXfrm>
    </dsp:sp>
    <dsp:sp modelId="{B828038F-F764-4E71-A4E0-7B1F88208A19}">
      <dsp:nvSpPr>
        <dsp:cNvPr id="0" name=""/>
        <dsp:cNvSpPr/>
      </dsp:nvSpPr>
      <dsp:spPr>
        <a:xfrm rot="5400000">
          <a:off x="1530316" y="2799286"/>
          <a:ext cx="1586968" cy="1380662"/>
        </a:xfrm>
        <a:prstGeom prst="hexagon">
          <a:avLst>
            <a:gd name="adj" fmla="val 25000"/>
            <a:gd name="vf" fmla="val 115470"/>
          </a:avLst>
        </a:prstGeom>
        <a:solidFill>
          <a:srgbClr val="2A5A86"/>
        </a:solidFill>
        <a:ln w="12700" cap="flat" cmpd="sng" algn="ctr">
          <a:solidFill>
            <a:srgbClr val="2A5A8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latin typeface="Malgun Gothic" panose="020B0503020000020004" pitchFamily="34" charset="-127"/>
            <a:ea typeface="Malgun Gothic" panose="020B0503020000020004" pitchFamily="34" charset="-127"/>
          </a:endParaRPr>
        </a:p>
      </dsp:txBody>
      <dsp:txXfrm rot="-5400000">
        <a:off x="1848622" y="2943437"/>
        <a:ext cx="950356" cy="1092363"/>
      </dsp:txXfrm>
    </dsp:sp>
    <dsp:sp modelId="{D5E36234-CC8C-499F-AE28-1F1D5D87740B}">
      <dsp:nvSpPr>
        <dsp:cNvPr id="0" name=""/>
        <dsp:cNvSpPr/>
      </dsp:nvSpPr>
      <dsp:spPr>
        <a:xfrm rot="5400000">
          <a:off x="2273017" y="4146305"/>
          <a:ext cx="1586968" cy="1380662"/>
        </a:xfrm>
        <a:prstGeom prst="hexagon">
          <a:avLst>
            <a:gd name="adj" fmla="val 25000"/>
            <a:gd name="vf" fmla="val 115470"/>
          </a:avLst>
        </a:prstGeom>
        <a:solidFill>
          <a:srgbClr val="BDBDB8"/>
        </a:solidFill>
        <a:ln w="12700" cap="flat" cmpd="sng" algn="ctr">
          <a:solidFill>
            <a:srgbClr val="BDBDB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rPr>
            <a:t>Monthly Charges</a:t>
          </a:r>
        </a:p>
      </dsp:txBody>
      <dsp:txXfrm rot="-5400000">
        <a:off x="2591323" y="4290456"/>
        <a:ext cx="950356" cy="1092363"/>
      </dsp:txXfrm>
    </dsp:sp>
    <dsp:sp modelId="{09879CD7-7128-4770-8DD5-2FDBD1B84E42}">
      <dsp:nvSpPr>
        <dsp:cNvPr id="0" name=""/>
        <dsp:cNvSpPr/>
      </dsp:nvSpPr>
      <dsp:spPr>
        <a:xfrm>
          <a:off x="605113" y="4360546"/>
          <a:ext cx="1713925" cy="952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rPr>
            <a:t>6.1%</a:t>
          </a:r>
        </a:p>
      </dsp:txBody>
      <dsp:txXfrm>
        <a:off x="605113" y="4360546"/>
        <a:ext cx="1713925" cy="952181"/>
      </dsp:txXfrm>
    </dsp:sp>
    <dsp:sp modelId="{4310AE8E-AEF3-411E-9848-2249245B0F3E}">
      <dsp:nvSpPr>
        <dsp:cNvPr id="0" name=""/>
        <dsp:cNvSpPr/>
      </dsp:nvSpPr>
      <dsp:spPr>
        <a:xfrm rot="5400000">
          <a:off x="3764133" y="4146305"/>
          <a:ext cx="1586968" cy="1380662"/>
        </a:xfrm>
        <a:prstGeom prst="hexagon">
          <a:avLst>
            <a:gd name="adj" fmla="val 25000"/>
            <a:gd name="vf" fmla="val 115470"/>
          </a:avLst>
        </a:prstGeom>
        <a:solidFill>
          <a:srgbClr val="2A5A86"/>
        </a:solidFill>
        <a:ln w="12700" cap="flat" cmpd="sng" algn="ctr">
          <a:solidFill>
            <a:srgbClr val="2A5A8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latin typeface="Malgun Gothic" panose="020B0503020000020004" pitchFamily="34" charset="-127"/>
            <a:ea typeface="Malgun Gothic" panose="020B0503020000020004" pitchFamily="34" charset="-127"/>
          </a:endParaRPr>
        </a:p>
      </dsp:txBody>
      <dsp:txXfrm rot="-5400000">
        <a:off x="4082439" y="4290456"/>
        <a:ext cx="950356" cy="10923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5FF89-3DDF-4F91-8A64-54E8D67ACAC5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C1BC4-3BF6-48D5-B1D7-609B36D3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C1BC4-3BF6-48D5-B1D7-609B36D3E6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70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C1BC4-3BF6-48D5-B1D7-609B36D3E6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80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06241-1B2B-4654-AD73-8D9CFE828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3BB949-3955-4730-822D-C9DEF2B49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98930-28BD-4D56-A12D-902E3D7F2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3326B-648E-4451-B036-61B3FFB75231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D669A-7887-4C4F-B37D-D77A42D9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C5F28-EF28-4A6C-B71A-E0E743C2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430-94C8-49F5-A751-24C38E88E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51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452F2-AA4A-421C-8090-0DD4D2985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35ABE8-F4A3-44BD-8551-98B332E05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99D7A-0E3E-4997-B005-821486CEB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3326B-648E-4451-B036-61B3FFB75231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0D914-750D-48F6-B8CE-E5277DB3F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895A1-A794-41D5-BCF8-C34035ABE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430-94C8-49F5-A751-24C38E88E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43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20F526-0128-4CB7-9A38-4FDAD7B581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7171B5-D879-4DFA-995C-4739E4F26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0D8C9-54B1-4F9C-9448-2A5AA00B4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3326B-648E-4451-B036-61B3FFB75231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24B4A-A06F-4798-94CD-7F5103521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2E8D3-9081-4452-BF9D-6660664BB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430-94C8-49F5-A751-24C38E88E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61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2192000" cy="47625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0D99-EBBB-423B-BB5D-F52C7FE98A9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0" y="257508"/>
            <a:ext cx="10515600" cy="330200"/>
          </a:xfrm>
        </p:spPr>
        <p:txBody>
          <a:bodyPr vert="horz" lIns="91416" tIns="45708" rIns="91416" bIns="45708" rtlCol="0" anchor="ctr">
            <a:noAutofit/>
          </a:bodyPr>
          <a:lstStyle>
            <a:lvl1pPr marL="0" indent="0" algn="ctr">
              <a:buNone/>
              <a:def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0881"/>
            <a:ext cx="10515600" cy="737520"/>
          </a:xfrm>
        </p:spPr>
        <p:txBody>
          <a:bodyPr vert="horz" wrap="square" lIns="91416" tIns="45708" rIns="91416" bIns="45708" rtlCol="0" anchor="ctr">
            <a:noAutofit/>
          </a:bodyPr>
          <a:lstStyle>
            <a:lvl1pPr algn="ctr">
              <a:defRPr lang="en-US" sz="3599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94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4A5A2-8C26-4708-B22B-D53C5BAFD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A8289-B4AA-40F8-9380-E376BC022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427B8-5F98-4954-9C47-2FF649B80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3326B-648E-4451-B036-61B3FFB75231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FE5E8-AF53-4F8B-82E3-E01A10908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3F4E5-42B0-4A57-8DD0-28BBBAAE6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430-94C8-49F5-A751-24C38E88E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6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DD98-4704-476F-87D7-08A1A672D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725D5-2E0D-4BAB-B5FF-0D61ECDC7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79E30-C6C2-4B8E-858D-B10C47F94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3326B-648E-4451-B036-61B3FFB75231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F8076-A1CD-4C6E-8264-04CE11BDB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5D8AA-26A5-4616-A4CA-78277B8B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430-94C8-49F5-A751-24C38E88E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96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A229-616E-47BA-8C3C-6F8D0F712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7FF79-3924-4BFE-AE8B-F0F0AB19E1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F5AC9-CC78-4629-832E-668B5D8E5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F5DD30-E7CF-4DD2-AD43-91B6C9624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3326B-648E-4451-B036-61B3FFB75231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EE491-44B7-4C38-B8A0-FE63832D4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A74D3-FA54-456E-8228-1B482596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430-94C8-49F5-A751-24C38E88E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44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FD030-D611-4F2A-A01E-C99718173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15BAA-5F57-4678-9C8B-D915570A9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7D658-13C8-4F02-AABF-DB7F95220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88CA01-36AE-43C5-A76A-57237A8F71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B4B292-38BF-45B2-A221-EF5EC23E84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91FB09-085A-470C-81B4-16A3C0204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3326B-648E-4451-B036-61B3FFB75231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1DDC08-3F9C-49B5-9DAA-5EBBFEAA3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02BC26-25AB-4748-9B2F-FBE4A62C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430-94C8-49F5-A751-24C38E88E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13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15DEB-4D46-4D22-B185-D49CF22D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5E02B-713E-463C-876B-E420FD7BB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3326B-648E-4451-B036-61B3FFB75231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3A8340-3FF2-467D-9DDF-5ED750B96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6E98A-8E37-457A-91D8-2E155525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430-94C8-49F5-A751-24C38E88E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9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A3433A-48C8-4E42-8939-416D9EF7B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3326B-648E-4451-B036-61B3FFB75231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905D4B-7060-47C5-83EF-3C22FC014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9E37B-C6A1-4DE2-BD7A-01C8D06A0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430-94C8-49F5-A751-24C38E88E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231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F0B-44D9-4136-86E0-C0D752A7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7643B-EFA3-4815-B1A5-2018C3CDC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746269-F470-461F-93C6-0E415CE25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FB4513-ADA9-408D-9C2E-5E56C70D0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3326B-648E-4451-B036-61B3FFB75231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22D44D-ABB1-4047-8C50-819723904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180F3F-E651-4E82-8256-224F1819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430-94C8-49F5-A751-24C38E88E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10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FA62B-C157-4C25-8635-59223F97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43CB10-A9FE-416F-B31F-98214C9894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601CC-DC37-4DFE-9820-EACE6325FE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DCE00-9B0B-46E1-8A9B-9E469D615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3326B-648E-4451-B036-61B3FFB75231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741D83-658D-4653-950E-90C6DC11D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0ED56-C2B7-4A80-9AA7-AF65C2D66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D430-94C8-49F5-A751-24C38E88E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01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6FB9F7-07BF-4695-9EC3-C859A047A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124C8-73E6-4443-973C-4F49582BC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64D4A-5A98-4206-B0F3-EE02A2E5D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3326B-648E-4451-B036-61B3FFB75231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AA813-EF0E-42D2-A52E-557AC7081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32D12-DF64-43F1-9539-DD013DE75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DD430-94C8-49F5-A751-24C38E88E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29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6514" y="4762502"/>
            <a:ext cx="6952343" cy="1246412"/>
          </a:xfrm>
          <a:prstGeom prst="rect">
            <a:avLst/>
          </a:prstGeom>
          <a:solidFill>
            <a:srgbClr val="345A8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787877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86514" y="4885179"/>
            <a:ext cx="7404495" cy="1013388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700" b="1" cap="small" spc="25" dirty="0">
                <a:solidFill>
                  <a:schemeClr val="bg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Telecom Industry – Churn Rate Analysis</a:t>
            </a:r>
            <a:endParaRPr lang="en-US" sz="1700" b="1" dirty="0">
              <a:solidFill>
                <a:schemeClr val="bg1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defTabSz="914217">
              <a:buClr>
                <a:srgbClr val="E24848"/>
              </a:buClr>
              <a:defRPr/>
            </a:pPr>
            <a:r>
              <a:rPr lang="en-US" sz="1600" i="1" noProof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eorgia" charset="0"/>
              </a:rPr>
              <a:t>Using R ShinyApp</a:t>
            </a:r>
          </a:p>
        </p:txBody>
      </p:sp>
      <p:pic>
        <p:nvPicPr>
          <p:cNvPr id="2050" name="Picture 2" descr="7 Easy Steps to Building your Own Shiny App from Scratch – JEPS Bulletin">
            <a:extLst>
              <a:ext uri="{FF2B5EF4-FFF2-40B4-BE49-F238E27FC236}">
                <a16:creationId xmlns:a16="http://schemas.microsoft.com/office/drawing/2014/main" id="{C05D13C6-25FE-462D-BBA3-180F25AF5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91" y="5898567"/>
            <a:ext cx="727307" cy="84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76934F-1A5C-4443-97B5-1EC25AE9E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070" y="5962891"/>
            <a:ext cx="714375" cy="714375"/>
          </a:xfrm>
          <a:prstGeom prst="rect">
            <a:avLst/>
          </a:prstGeom>
        </p:spPr>
      </p:pic>
      <p:pic>
        <p:nvPicPr>
          <p:cNvPr id="9" name="image2.png">
            <a:extLst>
              <a:ext uri="{FF2B5EF4-FFF2-40B4-BE49-F238E27FC236}">
                <a16:creationId xmlns:a16="http://schemas.microsoft.com/office/drawing/2014/main" id="{603A528F-3FCE-4B69-8066-AEF613C3B83A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068530" y="5898567"/>
            <a:ext cx="727307" cy="843027"/>
          </a:xfrm>
          <a:prstGeom prst="rect">
            <a:avLst/>
          </a:prstGeom>
          <a:ln/>
        </p:spPr>
      </p:pic>
      <p:pic>
        <p:nvPicPr>
          <p:cNvPr id="2054" name="Picture 6" descr="Data Science Wallpapers - Wallpaper Cave">
            <a:extLst>
              <a:ext uri="{FF2B5EF4-FFF2-40B4-BE49-F238E27FC236}">
                <a16:creationId xmlns:a16="http://schemas.microsoft.com/office/drawing/2014/main" id="{61F188C1-2E48-4EE0-AB62-4603FE69B637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78" b="1527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3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3C5AA4D-4BB1-451D-9EF1-0AAD20275A6A}"/>
              </a:ext>
            </a:extLst>
          </p:cNvPr>
          <p:cNvSpPr/>
          <p:nvPr/>
        </p:nvSpPr>
        <p:spPr>
          <a:xfrm>
            <a:off x="3317019" y="-868169"/>
            <a:ext cx="660621" cy="726561"/>
          </a:xfrm>
          <a:prstGeom prst="rect">
            <a:avLst/>
          </a:prstGeom>
          <a:solidFill>
            <a:srgbClr val="BDB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50395E-EC01-45AA-A03A-A6DDC7CD4FF4}"/>
              </a:ext>
            </a:extLst>
          </p:cNvPr>
          <p:cNvSpPr/>
          <p:nvPr/>
        </p:nvSpPr>
        <p:spPr>
          <a:xfrm>
            <a:off x="1633338" y="-861264"/>
            <a:ext cx="731520" cy="731520"/>
          </a:xfrm>
          <a:prstGeom prst="rect">
            <a:avLst/>
          </a:prstGeom>
          <a:solidFill>
            <a:srgbClr val="266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7252D1-18A0-421B-8052-9841A8B6857D}"/>
              </a:ext>
            </a:extLst>
          </p:cNvPr>
          <p:cNvSpPr/>
          <p:nvPr/>
        </p:nvSpPr>
        <p:spPr>
          <a:xfrm>
            <a:off x="769753" y="-873128"/>
            <a:ext cx="731520" cy="731520"/>
          </a:xfrm>
          <a:prstGeom prst="rect">
            <a:avLst/>
          </a:prstGeom>
          <a:solidFill>
            <a:srgbClr val="2A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2F24EA-E548-4B49-9C04-1FC178A98D08}"/>
              </a:ext>
            </a:extLst>
          </p:cNvPr>
          <p:cNvSpPr/>
          <p:nvPr/>
        </p:nvSpPr>
        <p:spPr>
          <a:xfrm>
            <a:off x="2483968" y="-868169"/>
            <a:ext cx="731520" cy="731520"/>
          </a:xfrm>
          <a:prstGeom prst="rect">
            <a:avLst/>
          </a:prstGeom>
          <a:solidFill>
            <a:srgbClr val="C58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1CD1-683E-4B6F-A58D-B9C83AA6F817}"/>
              </a:ext>
            </a:extLst>
          </p:cNvPr>
          <p:cNvSpPr txBox="1"/>
          <p:nvPr/>
        </p:nvSpPr>
        <p:spPr>
          <a:xfrm>
            <a:off x="10428685" y="0"/>
            <a:ext cx="421179" cy="30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854328-34A6-9047-BCDD-7D5AE206E010}"/>
              </a:ext>
            </a:extLst>
          </p:cNvPr>
          <p:cNvSpPr txBox="1"/>
          <p:nvPr/>
        </p:nvSpPr>
        <p:spPr>
          <a:xfrm>
            <a:off x="423024" y="225083"/>
            <a:ext cx="6508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Team </a:t>
            </a:r>
            <a:r>
              <a:rPr lang="en-US" sz="2800" b="1" dirty="0" err="1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ROptimal</a:t>
            </a:r>
            <a:r>
              <a:rPr lang="en-US" sz="28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6DA7D6-37DD-974F-B8D8-69C9104CA4F6}"/>
              </a:ext>
            </a:extLst>
          </p:cNvPr>
          <p:cNvSpPr txBox="1"/>
          <p:nvPr/>
        </p:nvSpPr>
        <p:spPr>
          <a:xfrm>
            <a:off x="451160" y="663895"/>
            <a:ext cx="6099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Telecom Churn Rate Analysis – R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ShinyApp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3FBEA7-8137-4369-AAB5-407304474A44}"/>
              </a:ext>
            </a:extLst>
          </p:cNvPr>
          <p:cNvSpPr/>
          <p:nvPr/>
        </p:nvSpPr>
        <p:spPr>
          <a:xfrm>
            <a:off x="4109705" y="-872056"/>
            <a:ext cx="660621" cy="726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40ED097-9F7D-4FAD-9D31-4B211E25E02C}"/>
              </a:ext>
            </a:extLst>
          </p:cNvPr>
          <p:cNvSpPr/>
          <p:nvPr/>
        </p:nvSpPr>
        <p:spPr>
          <a:xfrm>
            <a:off x="310730" y="1410485"/>
            <a:ext cx="11529452" cy="50918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7" name="Picture 46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F89EEE9B-F86E-413E-8157-712657188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338" y="2188076"/>
            <a:ext cx="2172960" cy="32594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9C53903-3AF2-46B8-AE9D-10ED600DB74A}"/>
              </a:ext>
            </a:extLst>
          </p:cNvPr>
          <p:cNvSpPr txBox="1"/>
          <p:nvPr/>
        </p:nvSpPr>
        <p:spPr>
          <a:xfrm>
            <a:off x="1765312" y="5676125"/>
            <a:ext cx="1909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Usama Ather </a:t>
            </a:r>
          </a:p>
        </p:txBody>
      </p:sp>
      <p:pic>
        <p:nvPicPr>
          <p:cNvPr id="3" name="Picture 2" descr="A picture containing person, clothing&#10;&#10;Description automatically generated">
            <a:extLst>
              <a:ext uri="{FF2B5EF4-FFF2-40B4-BE49-F238E27FC236}">
                <a16:creationId xmlns:a16="http://schemas.microsoft.com/office/drawing/2014/main" id="{1154FA0B-C71A-4629-932F-F0A52818C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790" y="2188076"/>
            <a:ext cx="2330599" cy="325944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D5998E6-7867-4046-8E90-A27D20273572}"/>
              </a:ext>
            </a:extLst>
          </p:cNvPr>
          <p:cNvSpPr txBox="1"/>
          <p:nvPr/>
        </p:nvSpPr>
        <p:spPr>
          <a:xfrm>
            <a:off x="4821811" y="5676125"/>
            <a:ext cx="2247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Kshama Sharma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9408D3-B579-4860-A6B3-7919206E1870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345A8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4" name="Picture 3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DC0D8091-4C42-429B-ACB9-CE37D4FC9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881" y="2188076"/>
            <a:ext cx="2172960" cy="325943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0EB35B0-2954-4EDD-859C-49F6063B95F5}"/>
              </a:ext>
            </a:extLst>
          </p:cNvPr>
          <p:cNvSpPr txBox="1"/>
          <p:nvPr/>
        </p:nvSpPr>
        <p:spPr>
          <a:xfrm>
            <a:off x="8088626" y="5676125"/>
            <a:ext cx="2247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Geetika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Mittal</a:t>
            </a:r>
          </a:p>
        </p:txBody>
      </p:sp>
    </p:spTree>
    <p:extLst>
      <p:ext uri="{BB962C8B-B14F-4D97-AF65-F5344CB8AC3E}">
        <p14:creationId xmlns:p14="http://schemas.microsoft.com/office/powerpoint/2010/main" val="2579141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3C5AA4D-4BB1-451D-9EF1-0AAD20275A6A}"/>
              </a:ext>
            </a:extLst>
          </p:cNvPr>
          <p:cNvSpPr/>
          <p:nvPr/>
        </p:nvSpPr>
        <p:spPr>
          <a:xfrm>
            <a:off x="3317019" y="-868169"/>
            <a:ext cx="660621" cy="726561"/>
          </a:xfrm>
          <a:prstGeom prst="rect">
            <a:avLst/>
          </a:prstGeom>
          <a:solidFill>
            <a:srgbClr val="BDB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50395E-EC01-45AA-A03A-A6DDC7CD4FF4}"/>
              </a:ext>
            </a:extLst>
          </p:cNvPr>
          <p:cNvSpPr/>
          <p:nvPr/>
        </p:nvSpPr>
        <p:spPr>
          <a:xfrm>
            <a:off x="1633338" y="-861264"/>
            <a:ext cx="731520" cy="731520"/>
          </a:xfrm>
          <a:prstGeom prst="rect">
            <a:avLst/>
          </a:prstGeom>
          <a:solidFill>
            <a:srgbClr val="266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7252D1-18A0-421B-8052-9841A8B6857D}"/>
              </a:ext>
            </a:extLst>
          </p:cNvPr>
          <p:cNvSpPr/>
          <p:nvPr/>
        </p:nvSpPr>
        <p:spPr>
          <a:xfrm>
            <a:off x="769753" y="-873128"/>
            <a:ext cx="731520" cy="731520"/>
          </a:xfrm>
          <a:prstGeom prst="rect">
            <a:avLst/>
          </a:prstGeom>
          <a:solidFill>
            <a:srgbClr val="2A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2F24EA-E548-4B49-9C04-1FC178A98D08}"/>
              </a:ext>
            </a:extLst>
          </p:cNvPr>
          <p:cNvSpPr/>
          <p:nvPr/>
        </p:nvSpPr>
        <p:spPr>
          <a:xfrm>
            <a:off x="2483968" y="-868169"/>
            <a:ext cx="731520" cy="731520"/>
          </a:xfrm>
          <a:prstGeom prst="rect">
            <a:avLst/>
          </a:prstGeom>
          <a:solidFill>
            <a:srgbClr val="C58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1CD1-683E-4B6F-A58D-B9C83AA6F817}"/>
              </a:ext>
            </a:extLst>
          </p:cNvPr>
          <p:cNvSpPr txBox="1"/>
          <p:nvPr/>
        </p:nvSpPr>
        <p:spPr>
          <a:xfrm>
            <a:off x="10428685" y="0"/>
            <a:ext cx="421179" cy="30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854328-34A6-9047-BCDD-7D5AE206E010}"/>
              </a:ext>
            </a:extLst>
          </p:cNvPr>
          <p:cNvSpPr txBox="1"/>
          <p:nvPr/>
        </p:nvSpPr>
        <p:spPr>
          <a:xfrm>
            <a:off x="451159" y="176629"/>
            <a:ext cx="650812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cap="small" spc="25">
                <a:solidFill>
                  <a:srgbClr val="2A5A86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Project Map</a:t>
            </a:r>
            <a:endParaRPr lang="en-US" sz="3200">
              <a:solidFill>
                <a:srgbClr val="2A5A86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6DA7D6-37DD-974F-B8D8-69C9104CA4F6}"/>
              </a:ext>
            </a:extLst>
          </p:cNvPr>
          <p:cNvSpPr txBox="1"/>
          <p:nvPr/>
        </p:nvSpPr>
        <p:spPr>
          <a:xfrm>
            <a:off x="451159" y="663895"/>
            <a:ext cx="5484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Our approach to the problem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3FBEA7-8137-4369-AAB5-407304474A44}"/>
              </a:ext>
            </a:extLst>
          </p:cNvPr>
          <p:cNvSpPr/>
          <p:nvPr/>
        </p:nvSpPr>
        <p:spPr>
          <a:xfrm>
            <a:off x="4109705" y="-872056"/>
            <a:ext cx="660621" cy="726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9408D3-B579-4860-A6B3-7919206E1870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345A8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221119F-2023-400C-855C-549EEF35216E}"/>
              </a:ext>
            </a:extLst>
          </p:cNvPr>
          <p:cNvGrpSpPr/>
          <p:nvPr/>
        </p:nvGrpSpPr>
        <p:grpSpPr>
          <a:xfrm rot="16200000">
            <a:off x="5905145" y="2292299"/>
            <a:ext cx="655390" cy="368167"/>
            <a:chOff x="862013" y="2847975"/>
            <a:chExt cx="430213" cy="242888"/>
          </a:xfrm>
        </p:grpSpPr>
        <p:sp>
          <p:nvSpPr>
            <p:cNvPr id="41" name="Freeform 127">
              <a:extLst>
                <a:ext uri="{FF2B5EF4-FFF2-40B4-BE49-F238E27FC236}">
                  <a16:creationId xmlns:a16="http://schemas.microsoft.com/office/drawing/2014/main" id="{B321734C-D768-4112-B763-95D71ED3DA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7263" y="2847975"/>
              <a:ext cx="334963" cy="242888"/>
            </a:xfrm>
            <a:custGeom>
              <a:avLst/>
              <a:gdLst>
                <a:gd name="T0" fmla="*/ 191 w 197"/>
                <a:gd name="T1" fmla="*/ 72 h 143"/>
                <a:gd name="T2" fmla="*/ 184 w 197"/>
                <a:gd name="T3" fmla="*/ 72 h 143"/>
                <a:gd name="T4" fmla="*/ 172 w 197"/>
                <a:gd name="T5" fmla="*/ 43 h 143"/>
                <a:gd name="T6" fmla="*/ 157 w 197"/>
                <a:gd name="T7" fmla="*/ 31 h 143"/>
                <a:gd name="T8" fmla="*/ 126 w 197"/>
                <a:gd name="T9" fmla="*/ 31 h 143"/>
                <a:gd name="T10" fmla="*/ 126 w 197"/>
                <a:gd name="T11" fmla="*/ 2 h 143"/>
                <a:gd name="T12" fmla="*/ 123 w 197"/>
                <a:gd name="T13" fmla="*/ 0 h 143"/>
                <a:gd name="T14" fmla="*/ 2 w 197"/>
                <a:gd name="T15" fmla="*/ 0 h 143"/>
                <a:gd name="T16" fmla="*/ 0 w 197"/>
                <a:gd name="T17" fmla="*/ 2 h 143"/>
                <a:gd name="T18" fmla="*/ 0 w 197"/>
                <a:gd name="T19" fmla="*/ 122 h 143"/>
                <a:gd name="T20" fmla="*/ 2 w 197"/>
                <a:gd name="T21" fmla="*/ 125 h 143"/>
                <a:gd name="T22" fmla="*/ 19 w 197"/>
                <a:gd name="T23" fmla="*/ 125 h 143"/>
                <a:gd name="T24" fmla="*/ 39 w 197"/>
                <a:gd name="T25" fmla="*/ 143 h 143"/>
                <a:gd name="T26" fmla="*/ 60 w 197"/>
                <a:gd name="T27" fmla="*/ 125 h 143"/>
                <a:gd name="T28" fmla="*/ 138 w 197"/>
                <a:gd name="T29" fmla="*/ 125 h 143"/>
                <a:gd name="T30" fmla="*/ 159 w 197"/>
                <a:gd name="T31" fmla="*/ 143 h 143"/>
                <a:gd name="T32" fmla="*/ 180 w 197"/>
                <a:gd name="T33" fmla="*/ 125 h 143"/>
                <a:gd name="T34" fmla="*/ 191 w 197"/>
                <a:gd name="T35" fmla="*/ 125 h 143"/>
                <a:gd name="T36" fmla="*/ 197 w 197"/>
                <a:gd name="T37" fmla="*/ 119 h 143"/>
                <a:gd name="T38" fmla="*/ 197 w 197"/>
                <a:gd name="T39" fmla="*/ 78 h 143"/>
                <a:gd name="T40" fmla="*/ 191 w 197"/>
                <a:gd name="T41" fmla="*/ 72 h 143"/>
                <a:gd name="T42" fmla="*/ 157 w 197"/>
                <a:gd name="T43" fmla="*/ 36 h 143"/>
                <a:gd name="T44" fmla="*/ 168 w 197"/>
                <a:gd name="T45" fmla="*/ 44 h 143"/>
                <a:gd name="T46" fmla="*/ 179 w 197"/>
                <a:gd name="T47" fmla="*/ 72 h 143"/>
                <a:gd name="T48" fmla="*/ 126 w 197"/>
                <a:gd name="T49" fmla="*/ 72 h 143"/>
                <a:gd name="T50" fmla="*/ 126 w 197"/>
                <a:gd name="T51" fmla="*/ 36 h 143"/>
                <a:gd name="T52" fmla="*/ 157 w 197"/>
                <a:gd name="T53" fmla="*/ 36 h 143"/>
                <a:gd name="T54" fmla="*/ 4 w 197"/>
                <a:gd name="T55" fmla="*/ 4 h 143"/>
                <a:gd name="T56" fmla="*/ 121 w 197"/>
                <a:gd name="T57" fmla="*/ 4 h 143"/>
                <a:gd name="T58" fmla="*/ 121 w 197"/>
                <a:gd name="T59" fmla="*/ 120 h 143"/>
                <a:gd name="T60" fmla="*/ 60 w 197"/>
                <a:gd name="T61" fmla="*/ 120 h 143"/>
                <a:gd name="T62" fmla="*/ 39 w 197"/>
                <a:gd name="T63" fmla="*/ 101 h 143"/>
                <a:gd name="T64" fmla="*/ 19 w 197"/>
                <a:gd name="T65" fmla="*/ 120 h 143"/>
                <a:gd name="T66" fmla="*/ 4 w 197"/>
                <a:gd name="T67" fmla="*/ 120 h 143"/>
                <a:gd name="T68" fmla="*/ 4 w 197"/>
                <a:gd name="T69" fmla="*/ 4 h 143"/>
                <a:gd name="T70" fmla="*/ 39 w 197"/>
                <a:gd name="T71" fmla="*/ 139 h 143"/>
                <a:gd name="T72" fmla="*/ 23 w 197"/>
                <a:gd name="T73" fmla="*/ 122 h 143"/>
                <a:gd name="T74" fmla="*/ 39 w 197"/>
                <a:gd name="T75" fmla="*/ 106 h 143"/>
                <a:gd name="T76" fmla="*/ 56 w 197"/>
                <a:gd name="T77" fmla="*/ 122 h 143"/>
                <a:gd name="T78" fmla="*/ 39 w 197"/>
                <a:gd name="T79" fmla="*/ 139 h 143"/>
                <a:gd name="T80" fmla="*/ 159 w 197"/>
                <a:gd name="T81" fmla="*/ 139 h 143"/>
                <a:gd name="T82" fmla="*/ 142 w 197"/>
                <a:gd name="T83" fmla="*/ 122 h 143"/>
                <a:gd name="T84" fmla="*/ 159 w 197"/>
                <a:gd name="T85" fmla="*/ 106 h 143"/>
                <a:gd name="T86" fmla="*/ 175 w 197"/>
                <a:gd name="T87" fmla="*/ 122 h 143"/>
                <a:gd name="T88" fmla="*/ 175 w 197"/>
                <a:gd name="T89" fmla="*/ 122 h 143"/>
                <a:gd name="T90" fmla="*/ 175 w 197"/>
                <a:gd name="T91" fmla="*/ 123 h 143"/>
                <a:gd name="T92" fmla="*/ 159 w 197"/>
                <a:gd name="T93" fmla="*/ 139 h 143"/>
                <a:gd name="T94" fmla="*/ 193 w 197"/>
                <a:gd name="T95" fmla="*/ 119 h 143"/>
                <a:gd name="T96" fmla="*/ 191 w 197"/>
                <a:gd name="T97" fmla="*/ 120 h 143"/>
                <a:gd name="T98" fmla="*/ 180 w 197"/>
                <a:gd name="T99" fmla="*/ 120 h 143"/>
                <a:gd name="T100" fmla="*/ 159 w 197"/>
                <a:gd name="T101" fmla="*/ 101 h 143"/>
                <a:gd name="T102" fmla="*/ 138 w 197"/>
                <a:gd name="T103" fmla="*/ 120 h 143"/>
                <a:gd name="T104" fmla="*/ 126 w 197"/>
                <a:gd name="T105" fmla="*/ 120 h 143"/>
                <a:gd name="T106" fmla="*/ 126 w 197"/>
                <a:gd name="T107" fmla="*/ 77 h 143"/>
                <a:gd name="T108" fmla="*/ 191 w 197"/>
                <a:gd name="T109" fmla="*/ 77 h 143"/>
                <a:gd name="T110" fmla="*/ 193 w 197"/>
                <a:gd name="T111" fmla="*/ 78 h 143"/>
                <a:gd name="T112" fmla="*/ 193 w 197"/>
                <a:gd name="T113" fmla="*/ 11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7" h="143">
                  <a:moveTo>
                    <a:pt x="191" y="72"/>
                  </a:moveTo>
                  <a:cubicBezTo>
                    <a:pt x="184" y="72"/>
                    <a:pt x="184" y="72"/>
                    <a:pt x="184" y="72"/>
                  </a:cubicBezTo>
                  <a:cubicBezTo>
                    <a:pt x="181" y="65"/>
                    <a:pt x="172" y="43"/>
                    <a:pt x="172" y="43"/>
                  </a:cubicBezTo>
                  <a:cubicBezTo>
                    <a:pt x="169" y="36"/>
                    <a:pt x="163" y="31"/>
                    <a:pt x="157" y="31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1"/>
                    <a:pt x="125" y="0"/>
                    <a:pt x="12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3"/>
                    <a:pt x="1" y="125"/>
                    <a:pt x="2" y="125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20" y="135"/>
                    <a:pt x="29" y="143"/>
                    <a:pt x="39" y="143"/>
                  </a:cubicBezTo>
                  <a:cubicBezTo>
                    <a:pt x="50" y="143"/>
                    <a:pt x="59" y="135"/>
                    <a:pt x="60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9" y="135"/>
                    <a:pt x="148" y="143"/>
                    <a:pt x="159" y="143"/>
                  </a:cubicBezTo>
                  <a:cubicBezTo>
                    <a:pt x="170" y="143"/>
                    <a:pt x="178" y="135"/>
                    <a:pt x="180" y="125"/>
                  </a:cubicBezTo>
                  <a:cubicBezTo>
                    <a:pt x="191" y="125"/>
                    <a:pt x="191" y="125"/>
                    <a:pt x="191" y="125"/>
                  </a:cubicBezTo>
                  <a:cubicBezTo>
                    <a:pt x="195" y="125"/>
                    <a:pt x="197" y="122"/>
                    <a:pt x="197" y="119"/>
                  </a:cubicBezTo>
                  <a:cubicBezTo>
                    <a:pt x="197" y="78"/>
                    <a:pt x="197" y="78"/>
                    <a:pt x="197" y="78"/>
                  </a:cubicBezTo>
                  <a:cubicBezTo>
                    <a:pt x="197" y="75"/>
                    <a:pt x="195" y="72"/>
                    <a:pt x="191" y="72"/>
                  </a:cubicBezTo>
                  <a:close/>
                  <a:moveTo>
                    <a:pt x="157" y="36"/>
                  </a:moveTo>
                  <a:cubicBezTo>
                    <a:pt x="161" y="36"/>
                    <a:pt x="166" y="40"/>
                    <a:pt x="168" y="44"/>
                  </a:cubicBezTo>
                  <a:cubicBezTo>
                    <a:pt x="168" y="45"/>
                    <a:pt x="175" y="64"/>
                    <a:pt x="179" y="72"/>
                  </a:cubicBezTo>
                  <a:cubicBezTo>
                    <a:pt x="126" y="72"/>
                    <a:pt x="126" y="72"/>
                    <a:pt x="126" y="72"/>
                  </a:cubicBezTo>
                  <a:cubicBezTo>
                    <a:pt x="126" y="36"/>
                    <a:pt x="126" y="36"/>
                    <a:pt x="126" y="36"/>
                  </a:cubicBezTo>
                  <a:lnTo>
                    <a:pt x="157" y="36"/>
                  </a:lnTo>
                  <a:close/>
                  <a:moveTo>
                    <a:pt x="4" y="4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21" y="120"/>
                    <a:pt x="121" y="120"/>
                    <a:pt x="121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09"/>
                    <a:pt x="50" y="101"/>
                    <a:pt x="39" y="101"/>
                  </a:cubicBezTo>
                  <a:cubicBezTo>
                    <a:pt x="29" y="101"/>
                    <a:pt x="20" y="109"/>
                    <a:pt x="19" y="120"/>
                  </a:cubicBezTo>
                  <a:cubicBezTo>
                    <a:pt x="4" y="120"/>
                    <a:pt x="4" y="120"/>
                    <a:pt x="4" y="120"/>
                  </a:cubicBezTo>
                  <a:lnTo>
                    <a:pt x="4" y="4"/>
                  </a:lnTo>
                  <a:close/>
                  <a:moveTo>
                    <a:pt x="39" y="139"/>
                  </a:moveTo>
                  <a:cubicBezTo>
                    <a:pt x="30" y="139"/>
                    <a:pt x="23" y="131"/>
                    <a:pt x="23" y="122"/>
                  </a:cubicBezTo>
                  <a:cubicBezTo>
                    <a:pt x="23" y="113"/>
                    <a:pt x="30" y="106"/>
                    <a:pt x="39" y="106"/>
                  </a:cubicBezTo>
                  <a:cubicBezTo>
                    <a:pt x="48" y="106"/>
                    <a:pt x="56" y="113"/>
                    <a:pt x="56" y="122"/>
                  </a:cubicBezTo>
                  <a:cubicBezTo>
                    <a:pt x="56" y="131"/>
                    <a:pt x="48" y="139"/>
                    <a:pt x="39" y="139"/>
                  </a:cubicBezTo>
                  <a:close/>
                  <a:moveTo>
                    <a:pt x="159" y="139"/>
                  </a:moveTo>
                  <a:cubicBezTo>
                    <a:pt x="150" y="139"/>
                    <a:pt x="142" y="131"/>
                    <a:pt x="142" y="122"/>
                  </a:cubicBezTo>
                  <a:cubicBezTo>
                    <a:pt x="142" y="113"/>
                    <a:pt x="150" y="106"/>
                    <a:pt x="159" y="106"/>
                  </a:cubicBezTo>
                  <a:cubicBezTo>
                    <a:pt x="168" y="106"/>
                    <a:pt x="175" y="113"/>
                    <a:pt x="175" y="122"/>
                  </a:cubicBezTo>
                  <a:cubicBezTo>
                    <a:pt x="175" y="122"/>
                    <a:pt x="175" y="122"/>
                    <a:pt x="175" y="122"/>
                  </a:cubicBezTo>
                  <a:cubicBezTo>
                    <a:pt x="175" y="122"/>
                    <a:pt x="175" y="122"/>
                    <a:pt x="175" y="123"/>
                  </a:cubicBezTo>
                  <a:cubicBezTo>
                    <a:pt x="175" y="131"/>
                    <a:pt x="168" y="139"/>
                    <a:pt x="159" y="139"/>
                  </a:cubicBezTo>
                  <a:close/>
                  <a:moveTo>
                    <a:pt x="193" y="119"/>
                  </a:moveTo>
                  <a:cubicBezTo>
                    <a:pt x="193" y="119"/>
                    <a:pt x="192" y="120"/>
                    <a:pt x="191" y="120"/>
                  </a:cubicBezTo>
                  <a:cubicBezTo>
                    <a:pt x="180" y="120"/>
                    <a:pt x="180" y="120"/>
                    <a:pt x="180" y="120"/>
                  </a:cubicBezTo>
                  <a:cubicBezTo>
                    <a:pt x="178" y="109"/>
                    <a:pt x="170" y="101"/>
                    <a:pt x="159" y="101"/>
                  </a:cubicBezTo>
                  <a:cubicBezTo>
                    <a:pt x="148" y="101"/>
                    <a:pt x="139" y="109"/>
                    <a:pt x="138" y="120"/>
                  </a:cubicBezTo>
                  <a:cubicBezTo>
                    <a:pt x="126" y="120"/>
                    <a:pt x="126" y="120"/>
                    <a:pt x="126" y="120"/>
                  </a:cubicBezTo>
                  <a:cubicBezTo>
                    <a:pt x="126" y="77"/>
                    <a:pt x="126" y="77"/>
                    <a:pt x="126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2" y="77"/>
                    <a:pt x="193" y="77"/>
                    <a:pt x="193" y="78"/>
                  </a:cubicBezTo>
                  <a:lnTo>
                    <a:pt x="193" y="1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2" name="Freeform 128">
              <a:extLst>
                <a:ext uri="{FF2B5EF4-FFF2-40B4-BE49-F238E27FC236}">
                  <a16:creationId xmlns:a16="http://schemas.microsoft.com/office/drawing/2014/main" id="{5F8BE5BE-6C26-4544-96F8-7CDE8A979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013" y="2847975"/>
              <a:ext cx="76200" cy="7938"/>
            </a:xfrm>
            <a:custGeom>
              <a:avLst/>
              <a:gdLst>
                <a:gd name="T0" fmla="*/ 42 w 45"/>
                <a:gd name="T1" fmla="*/ 0 h 4"/>
                <a:gd name="T2" fmla="*/ 3 w 45"/>
                <a:gd name="T3" fmla="*/ 0 h 4"/>
                <a:gd name="T4" fmla="*/ 0 w 45"/>
                <a:gd name="T5" fmla="*/ 2 h 4"/>
                <a:gd name="T6" fmla="*/ 3 w 45"/>
                <a:gd name="T7" fmla="*/ 4 h 4"/>
                <a:gd name="T8" fmla="*/ 42 w 45"/>
                <a:gd name="T9" fmla="*/ 4 h 4"/>
                <a:gd name="T10" fmla="*/ 45 w 45"/>
                <a:gd name="T11" fmla="*/ 2 h 4"/>
                <a:gd name="T12" fmla="*/ 42 w 4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4">
                  <a:moveTo>
                    <a:pt x="4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3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4" y="4"/>
                    <a:pt x="45" y="3"/>
                    <a:pt x="45" y="2"/>
                  </a:cubicBezTo>
                  <a:cubicBezTo>
                    <a:pt x="45" y="1"/>
                    <a:pt x="44" y="0"/>
                    <a:pt x="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3" name="Freeform 129">
              <a:extLst>
                <a:ext uri="{FF2B5EF4-FFF2-40B4-BE49-F238E27FC236}">
                  <a16:creationId xmlns:a16="http://schemas.microsoft.com/office/drawing/2014/main" id="{7B87B0D8-3439-456F-AE19-433D6B8AF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88" y="2886075"/>
              <a:ext cx="60325" cy="6350"/>
            </a:xfrm>
            <a:custGeom>
              <a:avLst/>
              <a:gdLst>
                <a:gd name="T0" fmla="*/ 32 w 35"/>
                <a:gd name="T1" fmla="*/ 0 h 4"/>
                <a:gd name="T2" fmla="*/ 2 w 35"/>
                <a:gd name="T3" fmla="*/ 0 h 4"/>
                <a:gd name="T4" fmla="*/ 0 w 35"/>
                <a:gd name="T5" fmla="*/ 2 h 4"/>
                <a:gd name="T6" fmla="*/ 2 w 35"/>
                <a:gd name="T7" fmla="*/ 4 h 4"/>
                <a:gd name="T8" fmla="*/ 32 w 35"/>
                <a:gd name="T9" fmla="*/ 4 h 4"/>
                <a:gd name="T10" fmla="*/ 35 w 35"/>
                <a:gd name="T11" fmla="*/ 2 h 4"/>
                <a:gd name="T12" fmla="*/ 32 w 3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">
                  <a:moveTo>
                    <a:pt x="3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4" y="4"/>
                    <a:pt x="35" y="3"/>
                    <a:pt x="35" y="2"/>
                  </a:cubicBezTo>
                  <a:cubicBezTo>
                    <a:pt x="35" y="1"/>
                    <a:pt x="34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4" name="Freeform 130">
              <a:extLst>
                <a:ext uri="{FF2B5EF4-FFF2-40B4-BE49-F238E27FC236}">
                  <a16:creationId xmlns:a16="http://schemas.microsoft.com/office/drawing/2014/main" id="{05776368-C746-435A-A1EB-467BC6D9F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350" y="2922588"/>
              <a:ext cx="42863" cy="9525"/>
            </a:xfrm>
            <a:custGeom>
              <a:avLst/>
              <a:gdLst>
                <a:gd name="T0" fmla="*/ 22 w 25"/>
                <a:gd name="T1" fmla="*/ 0 h 5"/>
                <a:gd name="T2" fmla="*/ 2 w 25"/>
                <a:gd name="T3" fmla="*/ 0 h 5"/>
                <a:gd name="T4" fmla="*/ 0 w 25"/>
                <a:gd name="T5" fmla="*/ 2 h 5"/>
                <a:gd name="T6" fmla="*/ 2 w 25"/>
                <a:gd name="T7" fmla="*/ 5 h 5"/>
                <a:gd name="T8" fmla="*/ 22 w 25"/>
                <a:gd name="T9" fmla="*/ 5 h 5"/>
                <a:gd name="T10" fmla="*/ 25 w 25"/>
                <a:gd name="T11" fmla="*/ 2 h 5"/>
                <a:gd name="T12" fmla="*/ 22 w 2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">
                  <a:moveTo>
                    <a:pt x="2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4" y="5"/>
                    <a:pt x="25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D47CF4F-0889-4943-BC66-2C10793ED09A}"/>
              </a:ext>
            </a:extLst>
          </p:cNvPr>
          <p:cNvSpPr txBox="1"/>
          <p:nvPr/>
        </p:nvSpPr>
        <p:spPr>
          <a:xfrm>
            <a:off x="393171" y="3432018"/>
            <a:ext cx="221620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Business Problem –</a:t>
            </a:r>
            <a:endParaRPr lang="en-US" sz="1500" b="1" dirty="0">
              <a:solidFill>
                <a:srgbClr val="78787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lang="en-US" sz="1200" dirty="0">
                <a:solidFill>
                  <a:srgbClr val="78787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understand reasons behind churn rate </a:t>
            </a:r>
            <a:endParaRPr lang="en-US" sz="1600" dirty="0">
              <a:solidFill>
                <a:srgbClr val="78787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A307765-7726-41E4-B133-C2F7F52D0F66}"/>
              </a:ext>
            </a:extLst>
          </p:cNvPr>
          <p:cNvCxnSpPr/>
          <p:nvPr/>
        </p:nvCxnSpPr>
        <p:spPr>
          <a:xfrm>
            <a:off x="243547" y="2738581"/>
            <a:ext cx="11721321" cy="0"/>
          </a:xfrm>
          <a:prstGeom prst="line">
            <a:avLst/>
          </a:prstGeom>
          <a:ln w="3175">
            <a:solidFill>
              <a:srgbClr val="266B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AEC5A234-219A-475C-A525-941F0C488D76}"/>
              </a:ext>
            </a:extLst>
          </p:cNvPr>
          <p:cNvSpPr/>
          <p:nvPr/>
        </p:nvSpPr>
        <p:spPr>
          <a:xfrm>
            <a:off x="985423" y="2287757"/>
            <a:ext cx="1000905" cy="972536"/>
          </a:xfrm>
          <a:prstGeom prst="ellipse">
            <a:avLst/>
          </a:prstGeom>
          <a:solidFill>
            <a:srgbClr val="BDBDB8"/>
          </a:solidFill>
          <a:ln>
            <a:solidFill>
              <a:srgbClr val="BDBD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0A2F1A3-36A4-403F-B8E6-24CC6DF39FE2}"/>
              </a:ext>
            </a:extLst>
          </p:cNvPr>
          <p:cNvSpPr/>
          <p:nvPr/>
        </p:nvSpPr>
        <p:spPr>
          <a:xfrm>
            <a:off x="3300725" y="2267965"/>
            <a:ext cx="1000905" cy="972536"/>
          </a:xfrm>
          <a:prstGeom prst="ellipse">
            <a:avLst/>
          </a:prstGeom>
          <a:solidFill>
            <a:srgbClr val="BDBDB8"/>
          </a:solidFill>
          <a:ln>
            <a:solidFill>
              <a:srgbClr val="BDBD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9FE1A1F-8FD0-46DB-A54B-D5BB6F4E474F}"/>
              </a:ext>
            </a:extLst>
          </p:cNvPr>
          <p:cNvSpPr/>
          <p:nvPr/>
        </p:nvSpPr>
        <p:spPr>
          <a:xfrm>
            <a:off x="5621477" y="2287757"/>
            <a:ext cx="1000905" cy="972536"/>
          </a:xfrm>
          <a:prstGeom prst="ellipse">
            <a:avLst/>
          </a:prstGeom>
          <a:solidFill>
            <a:srgbClr val="BDBDB8"/>
          </a:solidFill>
          <a:ln>
            <a:solidFill>
              <a:srgbClr val="BDBD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87C720F-273E-4196-A036-87B0B8B375B5}"/>
              </a:ext>
            </a:extLst>
          </p:cNvPr>
          <p:cNvSpPr/>
          <p:nvPr/>
        </p:nvSpPr>
        <p:spPr>
          <a:xfrm>
            <a:off x="10252081" y="2287757"/>
            <a:ext cx="1000905" cy="972536"/>
          </a:xfrm>
          <a:prstGeom prst="ellipse">
            <a:avLst/>
          </a:prstGeom>
          <a:solidFill>
            <a:srgbClr val="BDBDB8"/>
          </a:solidFill>
          <a:ln>
            <a:solidFill>
              <a:srgbClr val="BDBD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00B1D8F-1CCC-4DA5-B779-8687850AE3D9}"/>
              </a:ext>
            </a:extLst>
          </p:cNvPr>
          <p:cNvSpPr txBox="1"/>
          <p:nvPr/>
        </p:nvSpPr>
        <p:spPr>
          <a:xfrm>
            <a:off x="2693075" y="4292927"/>
            <a:ext cx="221620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Analytics Problem –</a:t>
            </a:r>
            <a:r>
              <a:rPr lang="en-US" sz="15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</a:p>
          <a:p>
            <a:pPr algn="ctr"/>
            <a:r>
              <a:rPr lang="en-US" sz="1200" dirty="0">
                <a:solidFill>
                  <a:srgbClr val="78787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using EDA and classification techniques</a:t>
            </a:r>
            <a:endParaRPr lang="en-US" sz="1600" dirty="0">
              <a:solidFill>
                <a:srgbClr val="78787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D4CF96E-7571-4C04-9337-7BDA43482DEC}"/>
              </a:ext>
            </a:extLst>
          </p:cNvPr>
          <p:cNvSpPr txBox="1"/>
          <p:nvPr/>
        </p:nvSpPr>
        <p:spPr>
          <a:xfrm>
            <a:off x="5053752" y="3432017"/>
            <a:ext cx="229319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Data &amp; Methodology –</a:t>
            </a:r>
            <a:r>
              <a:rPr lang="en-US" sz="15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</a:p>
          <a:p>
            <a:pPr algn="ctr"/>
            <a:r>
              <a:rPr lang="en-US" sz="1200" dirty="0">
                <a:solidFill>
                  <a:srgbClr val="78787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using R h2o and shiny packages</a:t>
            </a:r>
            <a:endParaRPr lang="en-US" sz="1600" dirty="0">
              <a:solidFill>
                <a:srgbClr val="78787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6129BF7-EB1E-46ED-9A81-4DC26A77B4E9}"/>
              </a:ext>
            </a:extLst>
          </p:cNvPr>
          <p:cNvSpPr/>
          <p:nvPr/>
        </p:nvSpPr>
        <p:spPr>
          <a:xfrm>
            <a:off x="7936779" y="2287757"/>
            <a:ext cx="1000905" cy="972536"/>
          </a:xfrm>
          <a:prstGeom prst="ellipse">
            <a:avLst/>
          </a:prstGeom>
          <a:solidFill>
            <a:srgbClr val="BDBDB8"/>
          </a:solidFill>
          <a:ln>
            <a:solidFill>
              <a:srgbClr val="BDBD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F6210EA-8C38-42D3-B940-43513A246D57}"/>
              </a:ext>
            </a:extLst>
          </p:cNvPr>
          <p:cNvSpPr txBox="1"/>
          <p:nvPr/>
        </p:nvSpPr>
        <p:spPr>
          <a:xfrm>
            <a:off x="7346944" y="4292927"/>
            <a:ext cx="221620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Model Building –</a:t>
            </a:r>
            <a:r>
              <a:rPr lang="en-US" sz="15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</a:p>
          <a:p>
            <a:pPr algn="ctr"/>
            <a:r>
              <a:rPr lang="en-US" sz="1200" dirty="0">
                <a:solidFill>
                  <a:srgbClr val="78787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comparing different models for prediction </a:t>
            </a:r>
            <a:endParaRPr lang="en-US" sz="1600" dirty="0">
              <a:solidFill>
                <a:srgbClr val="78787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6AE65B-CBF6-4C82-8479-9FBC47338950}"/>
              </a:ext>
            </a:extLst>
          </p:cNvPr>
          <p:cNvSpPr txBox="1"/>
          <p:nvPr/>
        </p:nvSpPr>
        <p:spPr>
          <a:xfrm>
            <a:off x="9644430" y="3436796"/>
            <a:ext cx="221620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345A82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App Functionality–</a:t>
            </a:r>
          </a:p>
          <a:p>
            <a:pPr algn="ctr"/>
            <a:r>
              <a:rPr lang="en-US" sz="1200" dirty="0">
                <a:solidFill>
                  <a:srgbClr val="78787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developing interactive GUI for end business user</a:t>
            </a:r>
            <a:endParaRPr lang="en-US" sz="1600" dirty="0">
              <a:solidFill>
                <a:srgbClr val="78787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B07E7D8-0984-4DF8-BF0B-FF299D27170D}"/>
              </a:ext>
            </a:extLst>
          </p:cNvPr>
          <p:cNvSpPr txBox="1"/>
          <p:nvPr/>
        </p:nvSpPr>
        <p:spPr>
          <a:xfrm>
            <a:off x="3371594" y="1348222"/>
            <a:ext cx="5719597" cy="369332"/>
          </a:xfrm>
          <a:prstGeom prst="rect">
            <a:avLst/>
          </a:prstGeom>
          <a:solidFill>
            <a:srgbClr val="2A5A8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Telecom Churn Rate Analysis - Project Workflow</a:t>
            </a:r>
          </a:p>
        </p:txBody>
      </p:sp>
      <p:pic>
        <p:nvPicPr>
          <p:cNvPr id="3078" name="Picture 6" descr="Data Model Icons - Download Free Vector Icons | Noun Project">
            <a:extLst>
              <a:ext uri="{FF2B5EF4-FFF2-40B4-BE49-F238E27FC236}">
                <a16:creationId xmlns:a16="http://schemas.microsoft.com/office/drawing/2014/main" id="{F8D157C6-F995-40E4-85D7-FFC49DF4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862" y="2330747"/>
            <a:ext cx="932366" cy="93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EBB4E4BC-0DBF-4610-8E6E-571298ABC087}"/>
              </a:ext>
            </a:extLst>
          </p:cNvPr>
          <p:cNvSpPr/>
          <p:nvPr/>
        </p:nvSpPr>
        <p:spPr>
          <a:xfrm>
            <a:off x="290359" y="5463369"/>
            <a:ext cx="11662117" cy="11191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C4C530-48D9-42CC-A2A9-299AE679429E}"/>
              </a:ext>
            </a:extLst>
          </p:cNvPr>
          <p:cNvSpPr txBox="1"/>
          <p:nvPr/>
        </p:nvSpPr>
        <p:spPr>
          <a:xfrm>
            <a:off x="4743256" y="5276105"/>
            <a:ext cx="2384643" cy="36497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</a:rPr>
              <a:t>Project Objective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859BA86-3439-479F-9FF0-4E4DEA868263}"/>
              </a:ext>
            </a:extLst>
          </p:cNvPr>
          <p:cNvSpPr txBox="1"/>
          <p:nvPr/>
        </p:nvSpPr>
        <p:spPr>
          <a:xfrm>
            <a:off x="-838353" y="5883839"/>
            <a:ext cx="13885120" cy="455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cap="small" spc="25" dirty="0">
                <a:solidFill>
                  <a:srgbClr val="2A5A86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Develop </a:t>
            </a:r>
            <a:r>
              <a:rPr lang="en-US" sz="2400" b="1" cap="small" spc="25" dirty="0">
                <a:solidFill>
                  <a:srgbClr val="C589DD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Interactive Dashboard</a:t>
            </a:r>
            <a:r>
              <a:rPr lang="en-US" sz="2400" b="1" cap="small" spc="25" dirty="0">
                <a:solidFill>
                  <a:srgbClr val="2A5A86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 for Telecom Industry Business Professionals</a:t>
            </a:r>
          </a:p>
        </p:txBody>
      </p:sp>
      <p:pic>
        <p:nvPicPr>
          <p:cNvPr id="1026" name="Picture 2" descr="Business, condition, issue, problems, project icon - Download on Iconfinder">
            <a:extLst>
              <a:ext uri="{FF2B5EF4-FFF2-40B4-BE49-F238E27FC236}">
                <a16:creationId xmlns:a16="http://schemas.microsoft.com/office/drawing/2014/main" id="{F4510F16-21D5-4A13-984C-866AB477E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807" y="2446050"/>
            <a:ext cx="585062" cy="58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Good Idea with solid fill">
            <a:extLst>
              <a:ext uri="{FF2B5EF4-FFF2-40B4-BE49-F238E27FC236}">
                <a16:creationId xmlns:a16="http://schemas.microsoft.com/office/drawing/2014/main" id="{3E25A23A-A3E0-447B-86BE-93402571C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7337" y="2360125"/>
            <a:ext cx="756911" cy="756911"/>
          </a:xfrm>
          <a:prstGeom prst="rect">
            <a:avLst/>
          </a:prstGeom>
        </p:spPr>
      </p:pic>
      <p:pic>
        <p:nvPicPr>
          <p:cNvPr id="6" name="Graphic 5" descr="Statistics with solid fill">
            <a:extLst>
              <a:ext uri="{FF2B5EF4-FFF2-40B4-BE49-F238E27FC236}">
                <a16:creationId xmlns:a16="http://schemas.microsoft.com/office/drawing/2014/main" id="{F2C350B6-BCA0-494A-95CD-EC72DFAF2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4104" y="2387009"/>
            <a:ext cx="743791" cy="743791"/>
          </a:xfrm>
          <a:prstGeom prst="rect">
            <a:avLst/>
          </a:prstGeom>
        </p:spPr>
      </p:pic>
      <p:pic>
        <p:nvPicPr>
          <p:cNvPr id="8" name="Graphic 7" descr="Smart Phone with solid fill">
            <a:extLst>
              <a:ext uri="{FF2B5EF4-FFF2-40B4-BE49-F238E27FC236}">
                <a16:creationId xmlns:a16="http://schemas.microsoft.com/office/drawing/2014/main" id="{7A1AD97A-985D-4C9E-8154-C29254DFA9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79125" y="2387009"/>
            <a:ext cx="746811" cy="74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0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3C5AA4D-4BB1-451D-9EF1-0AAD20275A6A}"/>
              </a:ext>
            </a:extLst>
          </p:cNvPr>
          <p:cNvSpPr/>
          <p:nvPr/>
        </p:nvSpPr>
        <p:spPr>
          <a:xfrm>
            <a:off x="3317019" y="-868169"/>
            <a:ext cx="660621" cy="726561"/>
          </a:xfrm>
          <a:prstGeom prst="rect">
            <a:avLst/>
          </a:prstGeom>
          <a:solidFill>
            <a:srgbClr val="BDB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50395E-EC01-45AA-A03A-A6DDC7CD4FF4}"/>
              </a:ext>
            </a:extLst>
          </p:cNvPr>
          <p:cNvSpPr/>
          <p:nvPr/>
        </p:nvSpPr>
        <p:spPr>
          <a:xfrm>
            <a:off x="1633338" y="-861264"/>
            <a:ext cx="731520" cy="731520"/>
          </a:xfrm>
          <a:prstGeom prst="rect">
            <a:avLst/>
          </a:prstGeom>
          <a:solidFill>
            <a:srgbClr val="266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7252D1-18A0-421B-8052-9841A8B6857D}"/>
              </a:ext>
            </a:extLst>
          </p:cNvPr>
          <p:cNvSpPr/>
          <p:nvPr/>
        </p:nvSpPr>
        <p:spPr>
          <a:xfrm>
            <a:off x="769753" y="-873128"/>
            <a:ext cx="731520" cy="731520"/>
          </a:xfrm>
          <a:prstGeom prst="rect">
            <a:avLst/>
          </a:prstGeom>
          <a:solidFill>
            <a:srgbClr val="2A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2F24EA-E548-4B49-9C04-1FC178A98D08}"/>
              </a:ext>
            </a:extLst>
          </p:cNvPr>
          <p:cNvSpPr/>
          <p:nvPr/>
        </p:nvSpPr>
        <p:spPr>
          <a:xfrm>
            <a:off x="2483968" y="-868169"/>
            <a:ext cx="731520" cy="731520"/>
          </a:xfrm>
          <a:prstGeom prst="rect">
            <a:avLst/>
          </a:prstGeom>
          <a:solidFill>
            <a:srgbClr val="C58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1CD1-683E-4B6F-A58D-B9C83AA6F817}"/>
              </a:ext>
            </a:extLst>
          </p:cNvPr>
          <p:cNvSpPr txBox="1"/>
          <p:nvPr/>
        </p:nvSpPr>
        <p:spPr>
          <a:xfrm>
            <a:off x="10428685" y="0"/>
            <a:ext cx="421179" cy="30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854328-34A6-9047-BCDD-7D5AE206E010}"/>
              </a:ext>
            </a:extLst>
          </p:cNvPr>
          <p:cNvSpPr txBox="1"/>
          <p:nvPr/>
        </p:nvSpPr>
        <p:spPr>
          <a:xfrm>
            <a:off x="451159" y="176629"/>
            <a:ext cx="650812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cap="small" spc="25" dirty="0">
                <a:solidFill>
                  <a:srgbClr val="2A5A86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How Can Our Dashboard Help?</a:t>
            </a:r>
            <a:endParaRPr lang="en-US" sz="3200" dirty="0">
              <a:solidFill>
                <a:srgbClr val="2A5A86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6DA7D6-37DD-974F-B8D8-69C9104CA4F6}"/>
              </a:ext>
            </a:extLst>
          </p:cNvPr>
          <p:cNvSpPr txBox="1"/>
          <p:nvPr/>
        </p:nvSpPr>
        <p:spPr>
          <a:xfrm>
            <a:off x="451159" y="663895"/>
            <a:ext cx="7598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Developing an interactive dashboard to solve a real-world business problem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3FBEA7-8137-4369-AAB5-407304474A44}"/>
              </a:ext>
            </a:extLst>
          </p:cNvPr>
          <p:cNvSpPr/>
          <p:nvPr/>
        </p:nvSpPr>
        <p:spPr>
          <a:xfrm>
            <a:off x="4109705" y="-872056"/>
            <a:ext cx="660621" cy="726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9408D3-B579-4860-A6B3-7919206E1870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345A8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7FD025-D6B0-4290-938C-99DF893513B0}"/>
              </a:ext>
            </a:extLst>
          </p:cNvPr>
          <p:cNvCxnSpPr>
            <a:cxnSpLocks/>
          </p:cNvCxnSpPr>
          <p:nvPr/>
        </p:nvCxnSpPr>
        <p:spPr>
          <a:xfrm>
            <a:off x="4042219" y="1770743"/>
            <a:ext cx="0" cy="4846320"/>
          </a:xfrm>
          <a:prstGeom prst="line">
            <a:avLst/>
          </a:prstGeom>
          <a:ln w="19050">
            <a:solidFill>
              <a:srgbClr val="2A5A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7127210-1787-4794-86C6-4BA0CA151757}"/>
              </a:ext>
            </a:extLst>
          </p:cNvPr>
          <p:cNvCxnSpPr>
            <a:cxnSpLocks/>
          </p:cNvCxnSpPr>
          <p:nvPr/>
        </p:nvCxnSpPr>
        <p:spPr>
          <a:xfrm>
            <a:off x="8171533" y="1770743"/>
            <a:ext cx="0" cy="4846320"/>
          </a:xfrm>
          <a:prstGeom prst="line">
            <a:avLst/>
          </a:prstGeom>
          <a:ln w="19050">
            <a:solidFill>
              <a:srgbClr val="2A5A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F3F78DB-32EA-4B7F-A001-C02B33D5F2C4}"/>
              </a:ext>
            </a:extLst>
          </p:cNvPr>
          <p:cNvSpPr txBox="1"/>
          <p:nvPr/>
        </p:nvSpPr>
        <p:spPr>
          <a:xfrm>
            <a:off x="575912" y="1401411"/>
            <a:ext cx="2741107" cy="353943"/>
          </a:xfrm>
          <a:prstGeom prst="rect">
            <a:avLst/>
          </a:prstGeom>
          <a:solidFill>
            <a:srgbClr val="2A5A8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Business Problem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FDEAA4-8425-481E-8054-54B8810D45E5}"/>
              </a:ext>
            </a:extLst>
          </p:cNvPr>
          <p:cNvSpPr txBox="1"/>
          <p:nvPr/>
        </p:nvSpPr>
        <p:spPr>
          <a:xfrm>
            <a:off x="4705225" y="1401411"/>
            <a:ext cx="2741107" cy="353943"/>
          </a:xfrm>
          <a:prstGeom prst="rect">
            <a:avLst/>
          </a:prstGeom>
          <a:solidFill>
            <a:srgbClr val="2A5A8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Analytics Problem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58CDE1C-EE02-4255-876F-589B94837119}"/>
              </a:ext>
            </a:extLst>
          </p:cNvPr>
          <p:cNvSpPr txBox="1"/>
          <p:nvPr/>
        </p:nvSpPr>
        <p:spPr>
          <a:xfrm>
            <a:off x="8896735" y="1401411"/>
            <a:ext cx="2741107" cy="353943"/>
          </a:xfrm>
          <a:prstGeom prst="rect">
            <a:avLst/>
          </a:prstGeom>
          <a:solidFill>
            <a:srgbClr val="2A5A8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ShinyApp</a:t>
            </a:r>
            <a:endParaRPr lang="en-US" sz="17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3D9D38C-2C31-46C1-B083-EF17647DC47A}"/>
              </a:ext>
            </a:extLst>
          </p:cNvPr>
          <p:cNvSpPr/>
          <p:nvPr/>
        </p:nvSpPr>
        <p:spPr>
          <a:xfrm>
            <a:off x="61593" y="2665474"/>
            <a:ext cx="592048" cy="547344"/>
          </a:xfrm>
          <a:prstGeom prst="ellipse">
            <a:avLst/>
          </a:prstGeom>
          <a:solidFill>
            <a:srgbClr val="2A5A86"/>
          </a:solidFill>
          <a:ln>
            <a:solidFill>
              <a:srgbClr val="2A5A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Malgun Gothic" charset="-127"/>
                <a:ea typeface="Malgun Gothic" charset="-127"/>
                <a:cs typeface="Malgun Gothic" charset="-127"/>
              </a:rPr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61F4F78-28B8-4B6F-A881-CCF7CDECA9DB}"/>
              </a:ext>
            </a:extLst>
          </p:cNvPr>
          <p:cNvSpPr/>
          <p:nvPr/>
        </p:nvSpPr>
        <p:spPr>
          <a:xfrm>
            <a:off x="61593" y="4950162"/>
            <a:ext cx="592047" cy="573025"/>
          </a:xfrm>
          <a:prstGeom prst="ellipse">
            <a:avLst/>
          </a:prstGeom>
          <a:solidFill>
            <a:srgbClr val="2A5A86"/>
          </a:solidFill>
          <a:ln>
            <a:solidFill>
              <a:srgbClr val="2A5A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Malgun Gothic" charset="-127"/>
                <a:ea typeface="Malgun Gothic" charset="-127"/>
                <a:cs typeface="Malgun Gothic" charset="-127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655FC1-48E0-455F-8D3F-9E5640566815}"/>
              </a:ext>
            </a:extLst>
          </p:cNvPr>
          <p:cNvSpPr txBox="1"/>
          <p:nvPr/>
        </p:nvSpPr>
        <p:spPr>
          <a:xfrm>
            <a:off x="775148" y="2315898"/>
            <a:ext cx="3160078" cy="17389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 charset="-127"/>
              </a:rPr>
              <a:t>As per European Business Review, for top companies even a churn rate of less than 2% can lead to monthly losses of up to </a:t>
            </a:r>
            <a:r>
              <a:rPr lang="en-US" sz="1600" b="1" dirty="0">
                <a:solidFill>
                  <a:srgbClr val="2A5A86"/>
                </a:solidFill>
                <a:latin typeface="Malgun Gothic"/>
                <a:ea typeface="Malgun Gothic"/>
                <a:cs typeface="Malgun Gothic" charset="-127"/>
              </a:rPr>
              <a:t>$65 million</a:t>
            </a: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 charset="-127"/>
              </a:rPr>
              <a:t>. Moreover, the cost of retaining is almost </a:t>
            </a:r>
            <a:r>
              <a:rPr lang="en-US" sz="1600" b="1" dirty="0">
                <a:solidFill>
                  <a:srgbClr val="2A5A86"/>
                </a:solidFill>
                <a:latin typeface="Malgun Gothic"/>
                <a:ea typeface="Malgun Gothic"/>
                <a:cs typeface="Malgun Gothic" charset="-127"/>
              </a:rPr>
              <a:t>50 times less </a:t>
            </a: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 charset="-127"/>
              </a:rPr>
              <a:t>than acquiring new customers.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CBB925-E0BB-4C9C-9141-C60E2D59210B}"/>
              </a:ext>
            </a:extLst>
          </p:cNvPr>
          <p:cNvSpPr txBox="1"/>
          <p:nvPr/>
        </p:nvSpPr>
        <p:spPr>
          <a:xfrm>
            <a:off x="775147" y="4613426"/>
            <a:ext cx="3160078" cy="1261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 charset="-127"/>
              </a:rPr>
              <a:t>Also, as per Computer Weekly, telecom companies are spending a whopping </a:t>
            </a:r>
            <a:r>
              <a:rPr lang="en-US" sz="1600" b="1" dirty="0">
                <a:solidFill>
                  <a:srgbClr val="2A5A86"/>
                </a:solidFill>
                <a:latin typeface="Malgun Gothic"/>
                <a:ea typeface="Malgun Gothic"/>
                <a:cs typeface="Malgun Gothic" charset="-127"/>
              </a:rPr>
              <a:t>15-20% percent </a:t>
            </a: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 charset="-127"/>
              </a:rPr>
              <a:t>of their revenue on customer acquisition and retention.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406D6-80D3-4504-A7A9-ECF6008ABA3D}"/>
              </a:ext>
            </a:extLst>
          </p:cNvPr>
          <p:cNvSpPr txBox="1"/>
          <p:nvPr/>
        </p:nvSpPr>
        <p:spPr>
          <a:xfrm>
            <a:off x="6302" y="6613821"/>
            <a:ext cx="2013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/>
              <a:t>Source: </a:t>
            </a:r>
            <a:r>
              <a:rPr lang="en-US" sz="900" i="1" dirty="0"/>
              <a:t>European Business Review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B12F733-326F-41AA-B65E-E5BE29C4F8FA}"/>
              </a:ext>
            </a:extLst>
          </p:cNvPr>
          <p:cNvSpPr/>
          <p:nvPr/>
        </p:nvSpPr>
        <p:spPr>
          <a:xfrm>
            <a:off x="4249862" y="2665473"/>
            <a:ext cx="592048" cy="547344"/>
          </a:xfrm>
          <a:prstGeom prst="ellipse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Malgun Gothic" charset="-127"/>
                <a:ea typeface="Malgun Gothic" charset="-127"/>
                <a:cs typeface="Malgun Gothic" charset="-127"/>
              </a:rPr>
              <a:t>3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E8C0F1C-A889-4D8A-AD74-272841F2B2D9}"/>
              </a:ext>
            </a:extLst>
          </p:cNvPr>
          <p:cNvSpPr/>
          <p:nvPr/>
        </p:nvSpPr>
        <p:spPr>
          <a:xfrm>
            <a:off x="4249862" y="4950161"/>
            <a:ext cx="592047" cy="573025"/>
          </a:xfrm>
          <a:prstGeom prst="ellipse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Malgun Gothic" charset="-127"/>
                <a:ea typeface="Malgun Gothic" charset="-127"/>
                <a:cs typeface="Malgun Gothic" charset="-127"/>
              </a:rPr>
              <a:t>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FDD955-5A5E-46DE-AA21-C9C3E1C09D55}"/>
              </a:ext>
            </a:extLst>
          </p:cNvPr>
          <p:cNvSpPr txBox="1"/>
          <p:nvPr/>
        </p:nvSpPr>
        <p:spPr>
          <a:xfrm>
            <a:off x="4961049" y="2546730"/>
            <a:ext cx="3037220" cy="12772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 charset="-127"/>
              </a:rPr>
              <a:t>Summarize the available information into </a:t>
            </a:r>
            <a:r>
              <a:rPr lang="en-US" sz="1600" b="1" dirty="0">
                <a:solidFill>
                  <a:srgbClr val="7F7F7F"/>
                </a:solidFill>
                <a:latin typeface="Malgun Gothic"/>
                <a:ea typeface="Malgun Gothic"/>
                <a:cs typeface="Malgun Gothic" charset="-127"/>
              </a:rPr>
              <a:t>actionable insights</a:t>
            </a: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 charset="-127"/>
              </a:rPr>
              <a:t> for the end user by deploying descriptive analytics in R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566979E-F0BA-4451-900F-B259C9276D8B}"/>
              </a:ext>
            </a:extLst>
          </p:cNvPr>
          <p:cNvSpPr txBox="1"/>
          <p:nvPr/>
        </p:nvSpPr>
        <p:spPr>
          <a:xfrm>
            <a:off x="4961049" y="4707646"/>
            <a:ext cx="3160078" cy="10310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 charset="-127"/>
              </a:rPr>
              <a:t>Utilize the insights gathered to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 charset="-127"/>
              </a:rPr>
              <a:t>predict customer churn rate</a:t>
            </a: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 charset="-127"/>
              </a:rPr>
              <a:t> by designing it as a classification problem and using h2o API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AA7B389-02E1-4AD9-96E9-76E97D727A2F}"/>
              </a:ext>
            </a:extLst>
          </p:cNvPr>
          <p:cNvSpPr/>
          <p:nvPr/>
        </p:nvSpPr>
        <p:spPr>
          <a:xfrm>
            <a:off x="8371023" y="2665473"/>
            <a:ext cx="592048" cy="547344"/>
          </a:xfrm>
          <a:prstGeom prst="ellipse">
            <a:avLst/>
          </a:prstGeom>
          <a:solidFill>
            <a:srgbClr val="C589DD"/>
          </a:solidFill>
          <a:ln>
            <a:solidFill>
              <a:srgbClr val="C58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Malgun Gothic" charset="-127"/>
                <a:ea typeface="Malgun Gothic" charset="-127"/>
                <a:cs typeface="Malgun Gothic" charset="-127"/>
              </a:rPr>
              <a:t>5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F8192EB-06F8-406D-B67D-19B5448EC049}"/>
              </a:ext>
            </a:extLst>
          </p:cNvPr>
          <p:cNvSpPr/>
          <p:nvPr/>
        </p:nvSpPr>
        <p:spPr>
          <a:xfrm>
            <a:off x="8371023" y="4950161"/>
            <a:ext cx="592047" cy="573025"/>
          </a:xfrm>
          <a:prstGeom prst="ellipse">
            <a:avLst/>
          </a:prstGeom>
          <a:solidFill>
            <a:srgbClr val="C589DD"/>
          </a:solidFill>
          <a:ln>
            <a:solidFill>
              <a:srgbClr val="C58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Malgun Gothic" charset="-127"/>
                <a:ea typeface="Malgun Gothic" charset="-127"/>
                <a:cs typeface="Malgun Gothic" charset="-127"/>
              </a:rPr>
              <a:t>6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3BB6DC0-DE94-48FA-B716-9829F5F3A9F8}"/>
              </a:ext>
            </a:extLst>
          </p:cNvPr>
          <p:cNvSpPr txBox="1"/>
          <p:nvPr/>
        </p:nvSpPr>
        <p:spPr>
          <a:xfrm>
            <a:off x="9082210" y="2463610"/>
            <a:ext cx="3037220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 charset="-127"/>
              </a:rPr>
              <a:t>Use IBM sample dataset called Telecom Customer Churn to develop an interactive </a:t>
            </a:r>
            <a:r>
              <a:rPr lang="en-US" sz="1600" b="1" dirty="0" err="1">
                <a:solidFill>
                  <a:srgbClr val="C589DD"/>
                </a:solidFill>
                <a:latin typeface="Malgun Gothic"/>
                <a:ea typeface="Malgun Gothic"/>
                <a:cs typeface="Malgun Gothic" charset="-127"/>
              </a:rPr>
              <a:t>shinyapp</a:t>
            </a:r>
            <a:r>
              <a:rPr lang="en-US" sz="1600" b="1" dirty="0">
                <a:solidFill>
                  <a:srgbClr val="C589DD"/>
                </a:solidFill>
                <a:latin typeface="Malgun Gothic"/>
                <a:ea typeface="Malgun Gothic"/>
                <a:cs typeface="Malgun Gothic" charset="-127"/>
              </a:rPr>
              <a:t> dashboard</a:t>
            </a:r>
            <a:endParaRPr lang="en-US" sz="1500" b="1" dirty="0">
              <a:solidFill>
                <a:srgbClr val="C589DD"/>
              </a:solidFill>
              <a:latin typeface="Malgun Gothic"/>
              <a:ea typeface="Malgun Gothic"/>
              <a:cs typeface="Malgun Gothic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0C8DE96-E2FC-46CF-8F12-F73BBB03A418}"/>
              </a:ext>
            </a:extLst>
          </p:cNvPr>
          <p:cNvSpPr txBox="1"/>
          <p:nvPr/>
        </p:nvSpPr>
        <p:spPr>
          <a:xfrm>
            <a:off x="9082210" y="4735661"/>
            <a:ext cx="3160078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 charset="-127"/>
              </a:rPr>
              <a:t>Deploy </a:t>
            </a:r>
            <a:r>
              <a:rPr lang="en-US" sz="1600" b="1" dirty="0">
                <a:solidFill>
                  <a:srgbClr val="C589DD"/>
                </a:solidFill>
                <a:latin typeface="Malgun Gothic"/>
                <a:ea typeface="Malgun Gothic"/>
                <a:cs typeface="Malgun Gothic" charset="-127"/>
              </a:rPr>
              <a:t>machine learning models </a:t>
            </a: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 charset="-127"/>
              </a:rPr>
              <a:t>like Gradient Boosting, Deep Learning &amp; Random Forests to predict customer churn rate</a:t>
            </a:r>
          </a:p>
        </p:txBody>
      </p:sp>
    </p:spTree>
    <p:extLst>
      <p:ext uri="{BB962C8B-B14F-4D97-AF65-F5344CB8AC3E}">
        <p14:creationId xmlns:p14="http://schemas.microsoft.com/office/powerpoint/2010/main" val="224911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53" grpId="0" animBg="1"/>
      <p:bldP spid="54" grpId="0" animBg="1"/>
      <p:bldP spid="55" grpId="0"/>
      <p:bldP spid="59" grpId="0"/>
      <p:bldP spid="62" grpId="0" animBg="1"/>
      <p:bldP spid="64" grpId="0" animBg="1"/>
      <p:bldP spid="65" grpId="0"/>
      <p:bldP spid="6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3C5AA4D-4BB1-451D-9EF1-0AAD20275A6A}"/>
              </a:ext>
            </a:extLst>
          </p:cNvPr>
          <p:cNvSpPr/>
          <p:nvPr/>
        </p:nvSpPr>
        <p:spPr>
          <a:xfrm>
            <a:off x="3317019" y="-868169"/>
            <a:ext cx="660621" cy="726561"/>
          </a:xfrm>
          <a:prstGeom prst="rect">
            <a:avLst/>
          </a:prstGeom>
          <a:solidFill>
            <a:srgbClr val="BDB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50395E-EC01-45AA-A03A-A6DDC7CD4FF4}"/>
              </a:ext>
            </a:extLst>
          </p:cNvPr>
          <p:cNvSpPr/>
          <p:nvPr/>
        </p:nvSpPr>
        <p:spPr>
          <a:xfrm>
            <a:off x="1633338" y="-861264"/>
            <a:ext cx="731520" cy="731520"/>
          </a:xfrm>
          <a:prstGeom prst="rect">
            <a:avLst/>
          </a:prstGeom>
          <a:solidFill>
            <a:srgbClr val="266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7252D1-18A0-421B-8052-9841A8B6857D}"/>
              </a:ext>
            </a:extLst>
          </p:cNvPr>
          <p:cNvSpPr/>
          <p:nvPr/>
        </p:nvSpPr>
        <p:spPr>
          <a:xfrm>
            <a:off x="769753" y="-873128"/>
            <a:ext cx="731520" cy="731520"/>
          </a:xfrm>
          <a:prstGeom prst="rect">
            <a:avLst/>
          </a:prstGeom>
          <a:solidFill>
            <a:srgbClr val="2A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2F24EA-E548-4B49-9C04-1FC178A98D08}"/>
              </a:ext>
            </a:extLst>
          </p:cNvPr>
          <p:cNvSpPr/>
          <p:nvPr/>
        </p:nvSpPr>
        <p:spPr>
          <a:xfrm>
            <a:off x="2483968" y="-868169"/>
            <a:ext cx="731520" cy="731520"/>
          </a:xfrm>
          <a:prstGeom prst="rect">
            <a:avLst/>
          </a:prstGeom>
          <a:solidFill>
            <a:srgbClr val="C58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1CD1-683E-4B6F-A58D-B9C83AA6F817}"/>
              </a:ext>
            </a:extLst>
          </p:cNvPr>
          <p:cNvSpPr txBox="1"/>
          <p:nvPr/>
        </p:nvSpPr>
        <p:spPr>
          <a:xfrm>
            <a:off x="10428685" y="0"/>
            <a:ext cx="421179" cy="30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CC4872-6B22-4943-B484-203DEA74C667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2A5A86"/>
          </a:solidFill>
          <a:ln>
            <a:solidFill>
              <a:srgbClr val="2A5A86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854328-34A6-9047-BCDD-7D5AE206E010}"/>
              </a:ext>
            </a:extLst>
          </p:cNvPr>
          <p:cNvSpPr txBox="1"/>
          <p:nvPr/>
        </p:nvSpPr>
        <p:spPr>
          <a:xfrm>
            <a:off x="423024" y="225083"/>
            <a:ext cx="650812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1" cap="small" spc="25" dirty="0">
                <a:solidFill>
                  <a:srgbClr val="2A5A86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Model Building</a:t>
            </a:r>
            <a:endParaRPr lang="en-US" sz="3200" dirty="0">
              <a:solidFill>
                <a:srgbClr val="2A5A86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6DA7D6-37DD-974F-B8D8-69C9104CA4F6}"/>
              </a:ext>
            </a:extLst>
          </p:cNvPr>
          <p:cNvSpPr txBox="1"/>
          <p:nvPr/>
        </p:nvSpPr>
        <p:spPr>
          <a:xfrm>
            <a:off x="451160" y="692923"/>
            <a:ext cx="11436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Gathering insights and predictions from 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3FBEA7-8137-4369-AAB5-407304474A44}"/>
              </a:ext>
            </a:extLst>
          </p:cNvPr>
          <p:cNvSpPr/>
          <p:nvPr/>
        </p:nvSpPr>
        <p:spPr>
          <a:xfrm>
            <a:off x="4109705" y="-872056"/>
            <a:ext cx="660621" cy="726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E8C9FE-3E91-7746-9326-98AF1B8849D1}"/>
              </a:ext>
            </a:extLst>
          </p:cNvPr>
          <p:cNvSpPr txBox="1"/>
          <p:nvPr/>
        </p:nvSpPr>
        <p:spPr>
          <a:xfrm>
            <a:off x="1800572" y="3779399"/>
            <a:ext cx="2707286" cy="861774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algun Gothic" charset="-127"/>
                <a:ea typeface="Malgun Gothic" charset="-127"/>
                <a:cs typeface="Malgun Gothic" charset="-127"/>
              </a:rPr>
              <a:t>Predictive Analytics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0A510E-BB00-664F-BFE8-07EA5573C79E}"/>
              </a:ext>
            </a:extLst>
          </p:cNvPr>
          <p:cNvSpPr txBox="1"/>
          <p:nvPr/>
        </p:nvSpPr>
        <p:spPr>
          <a:xfrm>
            <a:off x="1800571" y="1518981"/>
            <a:ext cx="2707287" cy="861774"/>
          </a:xfrm>
          <a:prstGeom prst="rect">
            <a:avLst/>
          </a:prstGeom>
          <a:solidFill>
            <a:srgbClr val="266BAF"/>
          </a:solidFill>
          <a:ln>
            <a:solidFill>
              <a:srgbClr val="266BAF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algun Gothic" charset="-127"/>
                <a:ea typeface="Malgun Gothic" charset="-127"/>
                <a:cs typeface="Malgun Gothic" charset="-127"/>
              </a:rPr>
              <a:t>Descriptive Analytics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E2D6BE-CFFB-8F4A-AFC8-766B7BD589C5}"/>
              </a:ext>
            </a:extLst>
          </p:cNvPr>
          <p:cNvSpPr txBox="1"/>
          <p:nvPr/>
        </p:nvSpPr>
        <p:spPr>
          <a:xfrm>
            <a:off x="1800572" y="2369939"/>
            <a:ext cx="2707287" cy="120032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solidFill>
              <a:srgbClr val="266BA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66BAF"/>
                </a:solidFill>
                <a:latin typeface="Malgun Gothic" charset="-127"/>
                <a:ea typeface="Malgun Gothic" charset="-127"/>
                <a:cs typeface="Malgun Gothic" charset="-127"/>
              </a:rPr>
              <a:t>Using ggplot2 library for EDA to </a:t>
            </a:r>
            <a:r>
              <a:rPr lang="en-US" b="1" dirty="0">
                <a:solidFill>
                  <a:srgbClr val="266BAF"/>
                </a:solidFill>
                <a:latin typeface="Malgun Gothic" charset="-127"/>
                <a:ea typeface="Malgun Gothic" charset="-127"/>
                <a:cs typeface="Malgun Gothic" charset="-127"/>
              </a:rPr>
              <a:t>identify trends and insights </a:t>
            </a:r>
            <a:r>
              <a:rPr lang="en-US" dirty="0">
                <a:solidFill>
                  <a:srgbClr val="266BAF"/>
                </a:solidFill>
                <a:latin typeface="Malgun Gothic" charset="-127"/>
                <a:ea typeface="Malgun Gothic" charset="-127"/>
                <a:cs typeface="Malgun Gothic" charset="-127"/>
              </a:rPr>
              <a:t>from raw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A306DF-5207-0E4C-8D35-58BE213A731D}"/>
              </a:ext>
            </a:extLst>
          </p:cNvPr>
          <p:cNvSpPr txBox="1"/>
          <p:nvPr/>
        </p:nvSpPr>
        <p:spPr>
          <a:xfrm>
            <a:off x="1800566" y="4642443"/>
            <a:ext cx="2710619" cy="1280160"/>
          </a:xfrm>
          <a:prstGeom prst="rect">
            <a:avLst/>
          </a:prstGeom>
          <a:solidFill>
            <a:schemeClr val="bg1">
              <a:alpha val="25098"/>
            </a:schemeClr>
          </a:solidFill>
          <a:ln>
            <a:solidFill>
              <a:srgbClr val="7F7F7F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rgbClr val="7F7F7F"/>
                </a:solidFill>
                <a:latin typeface="Malgun Gothic" charset="-127"/>
                <a:ea typeface="Malgun Gothic" charset="-127"/>
                <a:cs typeface="Malgun Gothic" charset="-127"/>
              </a:rPr>
              <a:t>Deploying </a:t>
            </a:r>
            <a:r>
              <a:rPr lang="en-US" b="1" dirty="0">
                <a:solidFill>
                  <a:srgbClr val="7F7F7F"/>
                </a:solidFill>
                <a:latin typeface="Malgun Gothic" charset="-127"/>
                <a:ea typeface="Malgun Gothic" charset="-127"/>
                <a:cs typeface="Malgun Gothic" charset="-127"/>
              </a:rPr>
              <a:t>ML models </a:t>
            </a:r>
            <a:r>
              <a:rPr lang="en-US" dirty="0">
                <a:solidFill>
                  <a:srgbClr val="7F7F7F"/>
                </a:solidFill>
                <a:latin typeface="Malgun Gothic" charset="-127"/>
                <a:ea typeface="Malgun Gothic" charset="-127"/>
                <a:cs typeface="Malgun Gothic" charset="-127"/>
              </a:rPr>
              <a:t>to understand &amp; predict customer churn rate</a:t>
            </a:r>
          </a:p>
        </p:txBody>
      </p:sp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D2702548-5572-214E-A19B-014A3031AB29}"/>
              </a:ext>
            </a:extLst>
          </p:cNvPr>
          <p:cNvSpPr/>
          <p:nvPr/>
        </p:nvSpPr>
        <p:spPr>
          <a:xfrm flipH="1">
            <a:off x="1097901" y="1542851"/>
            <a:ext cx="702669" cy="2027417"/>
          </a:xfrm>
          <a:prstGeom prst="rtTriangle">
            <a:avLst/>
          </a:prstGeom>
          <a:solidFill>
            <a:srgbClr val="266BA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6BAF"/>
              </a:solidFill>
            </a:endParaRPr>
          </a:p>
        </p:txBody>
      </p:sp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03869649-FAF1-7947-BFF1-EF25D497027A}"/>
              </a:ext>
            </a:extLst>
          </p:cNvPr>
          <p:cNvSpPr/>
          <p:nvPr/>
        </p:nvSpPr>
        <p:spPr>
          <a:xfrm flipH="1" flipV="1">
            <a:off x="1078939" y="3779399"/>
            <a:ext cx="721627" cy="2063374"/>
          </a:xfrm>
          <a:prstGeom prst="rtTriangle">
            <a:avLst/>
          </a:prstGeom>
          <a:solidFill>
            <a:srgbClr val="7F7F7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5DFF3CA-CD55-8941-A4A5-3D277A5F85B7}"/>
              </a:ext>
            </a:extLst>
          </p:cNvPr>
          <p:cNvCxnSpPr/>
          <p:nvPr/>
        </p:nvCxnSpPr>
        <p:spPr>
          <a:xfrm>
            <a:off x="4786631" y="1578254"/>
            <a:ext cx="0" cy="4402290"/>
          </a:xfrm>
          <a:prstGeom prst="line">
            <a:avLst/>
          </a:prstGeom>
          <a:ln>
            <a:solidFill>
              <a:srgbClr val="7F7F7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Bent Arrow 78">
            <a:extLst>
              <a:ext uri="{FF2B5EF4-FFF2-40B4-BE49-F238E27FC236}">
                <a16:creationId xmlns:a16="http://schemas.microsoft.com/office/drawing/2014/main" id="{826C7856-9B29-3F47-A167-34A8C2290202}"/>
              </a:ext>
            </a:extLst>
          </p:cNvPr>
          <p:cNvSpPr/>
          <p:nvPr/>
        </p:nvSpPr>
        <p:spPr>
          <a:xfrm flipH="1" flipV="1">
            <a:off x="9906899" y="4463793"/>
            <a:ext cx="786801" cy="884558"/>
          </a:xfrm>
          <a:prstGeom prst="bentArrow">
            <a:avLst>
              <a:gd name="adj1" fmla="val 5904"/>
              <a:gd name="adj2" fmla="val 9301"/>
              <a:gd name="adj3" fmla="val 12699"/>
              <a:gd name="adj4" fmla="val 37633"/>
            </a:avLst>
          </a:prstGeom>
          <a:gradFill>
            <a:gsLst>
              <a:gs pos="93000">
                <a:schemeClr val="accent3"/>
              </a:gs>
              <a:gs pos="64000">
                <a:srgbClr val="4D73BE"/>
              </a:gs>
            </a:gsLst>
            <a:lin ang="9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0" name="Bent Arrow 79">
            <a:extLst>
              <a:ext uri="{FF2B5EF4-FFF2-40B4-BE49-F238E27FC236}">
                <a16:creationId xmlns:a16="http://schemas.microsoft.com/office/drawing/2014/main" id="{67C48E88-FDAB-7B4B-95B3-EC922AE74C4E}"/>
              </a:ext>
            </a:extLst>
          </p:cNvPr>
          <p:cNvSpPr/>
          <p:nvPr/>
        </p:nvSpPr>
        <p:spPr>
          <a:xfrm rot="16200000" flipH="1" flipV="1">
            <a:off x="9859219" y="1947468"/>
            <a:ext cx="884558" cy="962237"/>
          </a:xfrm>
          <a:prstGeom prst="bentArrow">
            <a:avLst>
              <a:gd name="adj1" fmla="val 5470"/>
              <a:gd name="adj2" fmla="val 9301"/>
              <a:gd name="adj3" fmla="val 12699"/>
              <a:gd name="adj4" fmla="val 39482"/>
            </a:avLst>
          </a:prstGeom>
          <a:gradFill>
            <a:gsLst>
              <a:gs pos="58000">
                <a:schemeClr val="accent3"/>
              </a:gs>
              <a:gs pos="93000">
                <a:schemeClr val="accent1"/>
              </a:gs>
            </a:gsLst>
            <a:lin ang="9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1" name="Bent Arrow 80">
            <a:extLst>
              <a:ext uri="{FF2B5EF4-FFF2-40B4-BE49-F238E27FC236}">
                <a16:creationId xmlns:a16="http://schemas.microsoft.com/office/drawing/2014/main" id="{35B89503-81AC-204E-A13E-8FDA60F5B325}"/>
              </a:ext>
            </a:extLst>
          </p:cNvPr>
          <p:cNvSpPr/>
          <p:nvPr/>
        </p:nvSpPr>
        <p:spPr>
          <a:xfrm rot="10800000" flipH="1" flipV="1">
            <a:off x="6031287" y="1913137"/>
            <a:ext cx="893302" cy="935236"/>
          </a:xfrm>
          <a:prstGeom prst="bentArrow">
            <a:avLst>
              <a:gd name="adj1" fmla="val 5470"/>
              <a:gd name="adj2" fmla="val 9301"/>
              <a:gd name="adj3" fmla="val 12699"/>
              <a:gd name="adj4" fmla="val 39549"/>
            </a:avLst>
          </a:prstGeom>
          <a:gradFill>
            <a:gsLst>
              <a:gs pos="91000">
                <a:schemeClr val="accent3"/>
              </a:gs>
              <a:gs pos="59000">
                <a:schemeClr val="accent1"/>
              </a:gs>
            </a:gsLst>
            <a:lin ang="9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2" name="Bent Arrow 81">
            <a:extLst>
              <a:ext uri="{FF2B5EF4-FFF2-40B4-BE49-F238E27FC236}">
                <a16:creationId xmlns:a16="http://schemas.microsoft.com/office/drawing/2014/main" id="{C04E65DD-078C-D34A-BE20-637F35FD03FF}"/>
              </a:ext>
            </a:extLst>
          </p:cNvPr>
          <p:cNvSpPr/>
          <p:nvPr/>
        </p:nvSpPr>
        <p:spPr>
          <a:xfrm rot="5400000" flipH="1" flipV="1">
            <a:off x="6103931" y="4378368"/>
            <a:ext cx="825556" cy="970843"/>
          </a:xfrm>
          <a:prstGeom prst="bentArrow">
            <a:avLst>
              <a:gd name="adj1" fmla="val 5470"/>
              <a:gd name="adj2" fmla="val 9301"/>
              <a:gd name="adj3" fmla="val 12699"/>
              <a:gd name="adj4" fmla="val 44027"/>
            </a:avLst>
          </a:prstGeom>
          <a:gradFill>
            <a:gsLst>
              <a:gs pos="58000">
                <a:schemeClr val="accent3"/>
              </a:gs>
              <a:gs pos="93000">
                <a:srgbClr val="4D73BE"/>
              </a:gs>
            </a:gsLst>
            <a:lin ang="9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C15E5EB-978C-C749-B972-F383C57B19E6}"/>
              </a:ext>
            </a:extLst>
          </p:cNvPr>
          <p:cNvSpPr txBox="1"/>
          <p:nvPr/>
        </p:nvSpPr>
        <p:spPr>
          <a:xfrm>
            <a:off x="7063651" y="1622517"/>
            <a:ext cx="276300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4D73B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Descriptive Analytics </a:t>
            </a:r>
            <a:r>
              <a:rPr lang="en-US" sz="2100" dirty="0">
                <a:solidFill>
                  <a:srgbClr val="4D73B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using </a:t>
            </a:r>
            <a:r>
              <a:rPr lang="en-US" sz="2100" dirty="0" err="1">
                <a:solidFill>
                  <a:srgbClr val="4D73B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ggplot</a:t>
            </a:r>
            <a:endParaRPr lang="en-US" sz="2100" dirty="0">
              <a:solidFill>
                <a:srgbClr val="4D73BE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D53C2C6-C903-E544-9468-FDF0AD88BD92}"/>
              </a:ext>
            </a:extLst>
          </p:cNvPr>
          <p:cNvSpPr txBox="1"/>
          <p:nvPr/>
        </p:nvSpPr>
        <p:spPr>
          <a:xfrm>
            <a:off x="9465556" y="3234656"/>
            <a:ext cx="23032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78787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Data Cleansing </a:t>
            </a:r>
            <a:r>
              <a:rPr lang="en-US" sz="2100" dirty="0">
                <a:solidFill>
                  <a:srgbClr val="78787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 R</a:t>
            </a:r>
            <a:endParaRPr lang="en-US" sz="2100" b="1" dirty="0">
              <a:solidFill>
                <a:srgbClr val="787877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0248BE6-1682-B548-94AF-1F971A38F243}"/>
              </a:ext>
            </a:extLst>
          </p:cNvPr>
          <p:cNvSpPr txBox="1"/>
          <p:nvPr/>
        </p:nvSpPr>
        <p:spPr>
          <a:xfrm>
            <a:off x="6916292" y="4887072"/>
            <a:ext cx="30263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rgbClr val="4D73B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Deploying ML models in R using </a:t>
            </a:r>
            <a:r>
              <a:rPr lang="en-US" sz="2100" b="1" dirty="0">
                <a:solidFill>
                  <a:srgbClr val="4D73B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h2o API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7B5816C-5EFA-1E45-910D-CB68FEC52915}"/>
              </a:ext>
            </a:extLst>
          </p:cNvPr>
          <p:cNvSpPr txBox="1"/>
          <p:nvPr/>
        </p:nvSpPr>
        <p:spPr>
          <a:xfrm>
            <a:off x="5062078" y="3107218"/>
            <a:ext cx="194005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rgbClr val="78787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Rendering into </a:t>
            </a:r>
            <a:r>
              <a:rPr lang="en-US" sz="2100" b="1" dirty="0" err="1">
                <a:solidFill>
                  <a:srgbClr val="78787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shinyApp</a:t>
            </a:r>
            <a:r>
              <a:rPr lang="en-US" sz="2100" b="1" dirty="0">
                <a:solidFill>
                  <a:srgbClr val="787877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dashboard</a:t>
            </a:r>
          </a:p>
        </p:txBody>
      </p:sp>
      <p:pic>
        <p:nvPicPr>
          <p:cNvPr id="36" name="Picture 2" descr="7 Easy Steps to Building your Own Shiny App from Scratch – JEPS Bulletin">
            <a:extLst>
              <a:ext uri="{FF2B5EF4-FFF2-40B4-BE49-F238E27FC236}">
                <a16:creationId xmlns:a16="http://schemas.microsoft.com/office/drawing/2014/main" id="{79C25B6E-CC93-445E-98EC-61531106E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463" y="111154"/>
            <a:ext cx="727307" cy="84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AC67C6F-E988-4F27-96AB-D1A90526B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542" y="175478"/>
            <a:ext cx="714375" cy="714375"/>
          </a:xfrm>
          <a:prstGeom prst="rect">
            <a:avLst/>
          </a:prstGeom>
        </p:spPr>
      </p:pic>
      <p:pic>
        <p:nvPicPr>
          <p:cNvPr id="50" name="image2.png">
            <a:extLst>
              <a:ext uri="{FF2B5EF4-FFF2-40B4-BE49-F238E27FC236}">
                <a16:creationId xmlns:a16="http://schemas.microsoft.com/office/drawing/2014/main" id="{A870E9FE-4DC5-45F2-A459-730F685469A9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0385002" y="111154"/>
            <a:ext cx="727307" cy="84302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46255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1" grpId="0" animBg="1"/>
      <p:bldP spid="82" grpId="0" animBg="1"/>
      <p:bldP spid="83" grpId="0"/>
      <p:bldP spid="84" grpId="0"/>
      <p:bldP spid="85" grpId="0"/>
      <p:bldP spid="8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3C5AA4D-4BB1-451D-9EF1-0AAD20275A6A}"/>
              </a:ext>
            </a:extLst>
          </p:cNvPr>
          <p:cNvSpPr/>
          <p:nvPr/>
        </p:nvSpPr>
        <p:spPr>
          <a:xfrm>
            <a:off x="3317019" y="-868169"/>
            <a:ext cx="660621" cy="726561"/>
          </a:xfrm>
          <a:prstGeom prst="rect">
            <a:avLst/>
          </a:prstGeom>
          <a:solidFill>
            <a:srgbClr val="BDB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50395E-EC01-45AA-A03A-A6DDC7CD4FF4}"/>
              </a:ext>
            </a:extLst>
          </p:cNvPr>
          <p:cNvSpPr/>
          <p:nvPr/>
        </p:nvSpPr>
        <p:spPr>
          <a:xfrm>
            <a:off x="1633338" y="-861264"/>
            <a:ext cx="731520" cy="731520"/>
          </a:xfrm>
          <a:prstGeom prst="rect">
            <a:avLst/>
          </a:prstGeom>
          <a:solidFill>
            <a:srgbClr val="266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7252D1-18A0-421B-8052-9841A8B6857D}"/>
              </a:ext>
            </a:extLst>
          </p:cNvPr>
          <p:cNvSpPr/>
          <p:nvPr/>
        </p:nvSpPr>
        <p:spPr>
          <a:xfrm>
            <a:off x="769753" y="-873128"/>
            <a:ext cx="731520" cy="731520"/>
          </a:xfrm>
          <a:prstGeom prst="rect">
            <a:avLst/>
          </a:prstGeom>
          <a:solidFill>
            <a:srgbClr val="2A5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2F24EA-E548-4B49-9C04-1FC178A98D08}"/>
              </a:ext>
            </a:extLst>
          </p:cNvPr>
          <p:cNvSpPr/>
          <p:nvPr/>
        </p:nvSpPr>
        <p:spPr>
          <a:xfrm>
            <a:off x="2483968" y="-868169"/>
            <a:ext cx="731520" cy="731520"/>
          </a:xfrm>
          <a:prstGeom prst="rect">
            <a:avLst/>
          </a:prstGeom>
          <a:solidFill>
            <a:srgbClr val="C58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CC4872-6B22-4943-B484-203DEA74C667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2A5A86"/>
          </a:solidFill>
          <a:ln>
            <a:solidFill>
              <a:srgbClr val="2A5A86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854328-34A6-9047-BCDD-7D5AE206E010}"/>
              </a:ext>
            </a:extLst>
          </p:cNvPr>
          <p:cNvSpPr txBox="1"/>
          <p:nvPr/>
        </p:nvSpPr>
        <p:spPr>
          <a:xfrm>
            <a:off x="423024" y="225083"/>
            <a:ext cx="650812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1" cap="small" spc="25" dirty="0">
                <a:solidFill>
                  <a:srgbClr val="2A5A86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Model Results </a:t>
            </a:r>
            <a:endParaRPr lang="en-US" sz="3200" dirty="0">
              <a:solidFill>
                <a:srgbClr val="2A5A86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6DA7D6-37DD-974F-B8D8-69C9104CA4F6}"/>
              </a:ext>
            </a:extLst>
          </p:cNvPr>
          <p:cNvSpPr txBox="1"/>
          <p:nvPr/>
        </p:nvSpPr>
        <p:spPr>
          <a:xfrm>
            <a:off x="451160" y="692923"/>
            <a:ext cx="11436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Model accuracy &amp; variable importance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3FBEA7-8137-4369-AAB5-407304474A44}"/>
              </a:ext>
            </a:extLst>
          </p:cNvPr>
          <p:cNvSpPr/>
          <p:nvPr/>
        </p:nvSpPr>
        <p:spPr>
          <a:xfrm>
            <a:off x="4109705" y="-872056"/>
            <a:ext cx="660621" cy="72656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E9725F8-1540-4FB6-87DB-66245A1C07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9275402"/>
              </p:ext>
            </p:extLst>
          </p:nvPr>
        </p:nvGraphicFramePr>
        <p:xfrm>
          <a:off x="6169180" y="1055071"/>
          <a:ext cx="6923314" cy="5632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8D6B76FF-F644-4643-9D0E-6659F7AA273D}"/>
              </a:ext>
            </a:extLst>
          </p:cNvPr>
          <p:cNvSpPr txBox="1"/>
          <p:nvPr/>
        </p:nvSpPr>
        <p:spPr>
          <a:xfrm>
            <a:off x="8260283" y="328709"/>
            <a:ext cx="2741107" cy="353943"/>
          </a:xfrm>
          <a:prstGeom prst="rect">
            <a:avLst/>
          </a:prstGeom>
          <a:solidFill>
            <a:srgbClr val="2A5A8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Variable Importance</a:t>
            </a:r>
          </a:p>
        </p:txBody>
      </p:sp>
      <p:pic>
        <p:nvPicPr>
          <p:cNvPr id="32" name="Picture 4" descr="Tree Based Algorithms | Implementation In Python &amp; R">
            <a:extLst>
              <a:ext uri="{FF2B5EF4-FFF2-40B4-BE49-F238E27FC236}">
                <a16:creationId xmlns:a16="http://schemas.microsoft.com/office/drawing/2014/main" id="{DC7DE3C7-923D-49BB-8C0D-F67E3BB28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6" b="7382"/>
          <a:stretch/>
        </p:blipFill>
        <p:spPr bwMode="auto">
          <a:xfrm>
            <a:off x="857022" y="5007844"/>
            <a:ext cx="2366443" cy="162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Gradient Boosting Machines · UC Business Analytics R Programming Guide">
            <a:extLst>
              <a:ext uri="{FF2B5EF4-FFF2-40B4-BE49-F238E27FC236}">
                <a16:creationId xmlns:a16="http://schemas.microsoft.com/office/drawing/2014/main" id="{B1140000-4307-4307-B974-AB1F8E7FC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3" y="1504707"/>
            <a:ext cx="3630323" cy="135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Classical Neural Network: What really are Nodes and Layers? | by Chun Hei  Michael Chan | Towards Data Science">
            <a:extLst>
              <a:ext uri="{FF2B5EF4-FFF2-40B4-BE49-F238E27FC236}">
                <a16:creationId xmlns:a16="http://schemas.microsoft.com/office/drawing/2014/main" id="{CBE0DAE8-AF11-4360-B862-AAF568FC4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34" y="3145205"/>
            <a:ext cx="2341860" cy="145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E09147A-90F1-45D2-9762-71694E7B0175}"/>
              </a:ext>
            </a:extLst>
          </p:cNvPr>
          <p:cNvSpPr txBox="1"/>
          <p:nvPr/>
        </p:nvSpPr>
        <p:spPr>
          <a:xfrm>
            <a:off x="4440015" y="1768524"/>
            <a:ext cx="1411973" cy="830997"/>
          </a:xfrm>
          <a:prstGeom prst="rect">
            <a:avLst/>
          </a:prstGeom>
          <a:noFill/>
          <a:ln w="38100">
            <a:solidFill>
              <a:srgbClr val="2A5A8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A5A8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AUC Score: </a:t>
            </a:r>
            <a:r>
              <a:rPr lang="en-US" sz="3200" b="1" dirty="0">
                <a:solidFill>
                  <a:srgbClr val="7F7F7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.855</a:t>
            </a:r>
            <a:endParaRPr lang="en-US" sz="1600" b="1" dirty="0">
              <a:solidFill>
                <a:srgbClr val="7F7F7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E286E35-DBE5-4C16-80EF-3FE9D3F23FD0}"/>
              </a:ext>
            </a:extLst>
          </p:cNvPr>
          <p:cNvSpPr txBox="1"/>
          <p:nvPr/>
        </p:nvSpPr>
        <p:spPr>
          <a:xfrm>
            <a:off x="4440015" y="3455682"/>
            <a:ext cx="1411973" cy="830997"/>
          </a:xfrm>
          <a:prstGeom prst="rect">
            <a:avLst/>
          </a:prstGeom>
          <a:noFill/>
          <a:ln w="38100">
            <a:solidFill>
              <a:srgbClr val="2A5A8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A5A8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AUC Score: </a:t>
            </a:r>
            <a:r>
              <a:rPr lang="en-US" sz="3200" b="1" dirty="0">
                <a:solidFill>
                  <a:srgbClr val="7F7F7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.852</a:t>
            </a:r>
            <a:endParaRPr lang="en-US" sz="1600" b="1" dirty="0">
              <a:solidFill>
                <a:srgbClr val="7F7F7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ED9CE3-CE89-4A8A-8CFF-954FB974C57B}"/>
              </a:ext>
            </a:extLst>
          </p:cNvPr>
          <p:cNvSpPr txBox="1"/>
          <p:nvPr/>
        </p:nvSpPr>
        <p:spPr>
          <a:xfrm>
            <a:off x="4440014" y="5404881"/>
            <a:ext cx="1411973" cy="830997"/>
          </a:xfrm>
          <a:prstGeom prst="rect">
            <a:avLst/>
          </a:prstGeom>
          <a:noFill/>
          <a:ln w="38100">
            <a:solidFill>
              <a:srgbClr val="2A5A8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A5A8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AUC Score: </a:t>
            </a:r>
            <a:r>
              <a:rPr lang="en-US" sz="3200" b="1" dirty="0">
                <a:solidFill>
                  <a:srgbClr val="7F7F7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.846</a:t>
            </a:r>
            <a:endParaRPr lang="en-US" sz="1600" b="1" dirty="0">
              <a:solidFill>
                <a:srgbClr val="7F7F7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98CB3F-4A06-4F29-8270-6D5701E480A9}"/>
              </a:ext>
            </a:extLst>
          </p:cNvPr>
          <p:cNvCxnSpPr>
            <a:cxnSpLocks/>
          </p:cNvCxnSpPr>
          <p:nvPr/>
        </p:nvCxnSpPr>
        <p:spPr>
          <a:xfrm>
            <a:off x="6931152" y="1262391"/>
            <a:ext cx="0" cy="5330952"/>
          </a:xfrm>
          <a:prstGeom prst="line">
            <a:avLst/>
          </a:prstGeom>
          <a:ln w="19050">
            <a:solidFill>
              <a:srgbClr val="2A5A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027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D6C130C-709D-468E-A6AD-C7C2D7F7EA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6BAA"/>
          </a:solidFill>
          <a:ln>
            <a:solidFill>
              <a:srgbClr val="376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FF2F5D-B433-45B4-893B-B4B28157A353}"/>
              </a:ext>
            </a:extLst>
          </p:cNvPr>
          <p:cNvSpPr txBox="1"/>
          <p:nvPr/>
        </p:nvSpPr>
        <p:spPr>
          <a:xfrm>
            <a:off x="212620" y="5194941"/>
            <a:ext cx="11766760" cy="11828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7200" b="1" cap="small" spc="25">
                <a:solidFill>
                  <a:schemeClr val="bg1"/>
                </a:solidFill>
                <a:latin typeface="Malgun Gothic"/>
                <a:ea typeface="Malgun Gothic"/>
                <a:cs typeface="Arial"/>
              </a:rPr>
              <a:t>Thank You!</a:t>
            </a:r>
            <a:endParaRPr lang="en-US" sz="7200" b="1" cap="small" spc="25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128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6706DD2D67274A8A607BDBE5D1E398" ma:contentTypeVersion="12" ma:contentTypeDescription="Create a new document." ma:contentTypeScope="" ma:versionID="929652cab7a0e76ed59d280bef877118">
  <xsd:schema xmlns:xsd="http://www.w3.org/2001/XMLSchema" xmlns:xs="http://www.w3.org/2001/XMLSchema" xmlns:p="http://schemas.microsoft.com/office/2006/metadata/properties" xmlns:ns3="63fef682-b65e-4fd4-9796-c24ceb8f2452" xmlns:ns4="bc6810e7-1b68-47a4-9688-6cbc11902414" targetNamespace="http://schemas.microsoft.com/office/2006/metadata/properties" ma:root="true" ma:fieldsID="94cbe834b58d2ce50998998022ab3879" ns3:_="" ns4:_="">
    <xsd:import namespace="63fef682-b65e-4fd4-9796-c24ceb8f2452"/>
    <xsd:import namespace="bc6810e7-1b68-47a4-9688-6cbc1190241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fef682-b65e-4fd4-9796-c24ceb8f24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6810e7-1b68-47a4-9688-6cbc1190241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05E5D5-8FA4-4968-B3E2-5C054D83B20E}">
  <ds:schemaRefs>
    <ds:schemaRef ds:uri="63fef682-b65e-4fd4-9796-c24ceb8f2452"/>
    <ds:schemaRef ds:uri="bc6810e7-1b68-47a4-9688-6cbc1190241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2259132-7D2E-4955-AD79-6FD4A968AC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609B56-16B1-4353-8792-F4D0E82CC20B}">
  <ds:schemaRefs>
    <ds:schemaRef ds:uri="63fef682-b65e-4fd4-9796-c24ceb8f2452"/>
    <ds:schemaRef ds:uri="bc6810e7-1b68-47a4-9688-6cbc119024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366</Words>
  <Application>Microsoft Office PowerPoint</Application>
  <PresentationFormat>Widescreen</PresentationFormat>
  <Paragraphs>71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Malgun Gothic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Ather, Usama</dc:creator>
  <cp:lastModifiedBy>Ather, Usama</cp:lastModifiedBy>
  <cp:revision>223</cp:revision>
  <dcterms:created xsi:type="dcterms:W3CDTF">2021-04-28T04:38:04Z</dcterms:created>
  <dcterms:modified xsi:type="dcterms:W3CDTF">2021-05-08T03:07:58Z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0x0101003F6706DD2D67274A8A607BDBE5D1E398</vt:lpwstr>
  </property>
</Properties>
</file>